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 id="2147483852" r:id="rId2"/>
    <p:sldMasterId id="2147483864" r:id="rId3"/>
    <p:sldMasterId id="2147483888" r:id="rId4"/>
  </p:sldMasterIdLst>
  <p:notesMasterIdLst>
    <p:notesMasterId r:id="rId17"/>
  </p:notesMasterIdLst>
  <p:sldIdLst>
    <p:sldId id="256" r:id="rId5"/>
    <p:sldId id="258" r:id="rId6"/>
    <p:sldId id="259" r:id="rId7"/>
    <p:sldId id="260" r:id="rId8"/>
    <p:sldId id="261" r:id="rId9"/>
    <p:sldId id="262" r:id="rId10"/>
    <p:sldId id="272" r:id="rId11"/>
    <p:sldId id="271" r:id="rId12"/>
    <p:sldId id="264" r:id="rId13"/>
    <p:sldId id="263" r:id="rId14"/>
    <p:sldId id="270" r:id="rId15"/>
    <p:sldId id="269" r:id="rId16"/>
  </p:sldIdLst>
  <p:sldSz cx="12192000" cy="6858000"/>
  <p:notesSz cx="6858000" cy="9144000"/>
  <p:custShowLst>
    <p:custShow name="Custom Show 1" id="0">
      <p:sldLst>
        <p:sld r:id="rId5"/>
        <p:sld r:id="rId6"/>
        <p:sld r:id="rId7"/>
        <p:sld r:id="rId8"/>
        <p:sld r:id="rId9"/>
        <p:sld r:id="rId10"/>
        <p:sld r:id="rId14"/>
        <p:sld r:id="rId13"/>
        <p:sld r:id="rId16"/>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4E1579"/>
    <a:srgbClr val="2A6BA6"/>
    <a:srgbClr val="2E75B6"/>
    <a:srgbClr val="2E7552"/>
    <a:srgbClr val="1482AC"/>
    <a:srgbClr val="2E74B6"/>
    <a:srgbClr val="EAEAEA"/>
    <a:srgbClr val="ECF3FA"/>
    <a:srgbClr val="3D6A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89C31-82B9-4484-BCEA-7C5B232E49DF}" type="doc">
      <dgm:prSet loTypeId="urn:microsoft.com/office/officeart/2005/8/layout/cycle2" loCatId="cycle" qsTypeId="urn:microsoft.com/office/officeart/2005/8/quickstyle/simple5" qsCatId="simple" csTypeId="urn:microsoft.com/office/officeart/2005/8/colors/colorful1" csCatId="colorful" phldr="1"/>
      <dgm:spPr/>
      <dgm:t>
        <a:bodyPr/>
        <a:lstStyle/>
        <a:p>
          <a:endParaRPr lang="en-US"/>
        </a:p>
      </dgm:t>
    </dgm:pt>
    <dgm:pt modelId="{2C3BB4AC-0C83-4B5F-ACDB-B5AA4C320CCD}">
      <dgm:prSet phldrT="[Text]"/>
      <dgm:spPr/>
      <dgm:t>
        <a:bodyPr/>
        <a:lstStyle/>
        <a:p>
          <a:r>
            <a:rPr lang="en-US" b="1" dirty="0">
              <a:solidFill>
                <a:schemeClr val="tx1"/>
              </a:solidFill>
            </a:rPr>
            <a:t>Planning</a:t>
          </a:r>
        </a:p>
      </dgm:t>
    </dgm:pt>
    <dgm:pt modelId="{010B5FF6-3199-4F28-9E67-DD57E4F02FAD}" type="parTrans" cxnId="{95F1C2E5-C399-4DF0-8E6F-CC8AB035BD8E}">
      <dgm:prSet/>
      <dgm:spPr/>
      <dgm:t>
        <a:bodyPr/>
        <a:lstStyle/>
        <a:p>
          <a:endParaRPr lang="en-US"/>
        </a:p>
      </dgm:t>
    </dgm:pt>
    <dgm:pt modelId="{B60D556D-CBEE-496B-B25D-F6E93D833B8E}" type="sibTrans" cxnId="{95F1C2E5-C399-4DF0-8E6F-CC8AB035BD8E}">
      <dgm:prSet/>
      <dgm:spPr/>
      <dgm:t>
        <a:bodyPr/>
        <a:lstStyle/>
        <a:p>
          <a:endParaRPr lang="en-US" dirty="0"/>
        </a:p>
      </dgm:t>
    </dgm:pt>
    <dgm:pt modelId="{8E2EE8A3-90D9-4E87-ADE5-9FDA4634312C}">
      <dgm:prSet phldrT="[Text]"/>
      <dgm:spPr/>
      <dgm:t>
        <a:bodyPr/>
        <a:lstStyle/>
        <a:p>
          <a:r>
            <a:rPr lang="en-US" b="1" dirty="0">
              <a:solidFill>
                <a:schemeClr val="tx1"/>
              </a:solidFill>
            </a:rPr>
            <a:t>Requirement gathering &amp; Analysis</a:t>
          </a:r>
        </a:p>
      </dgm:t>
    </dgm:pt>
    <dgm:pt modelId="{E25365D5-8252-45A1-B140-B6C78D44BAE2}" type="parTrans" cxnId="{BAB6983C-12B8-4AC3-827E-856363CEA72C}">
      <dgm:prSet/>
      <dgm:spPr/>
      <dgm:t>
        <a:bodyPr/>
        <a:lstStyle/>
        <a:p>
          <a:endParaRPr lang="en-US"/>
        </a:p>
      </dgm:t>
    </dgm:pt>
    <dgm:pt modelId="{DBBF9BD7-DEC1-4970-A5DC-41418C96B63B}" type="sibTrans" cxnId="{BAB6983C-12B8-4AC3-827E-856363CEA72C}">
      <dgm:prSet/>
      <dgm:spPr/>
      <dgm:t>
        <a:bodyPr/>
        <a:lstStyle/>
        <a:p>
          <a:endParaRPr lang="en-US" dirty="0"/>
        </a:p>
      </dgm:t>
    </dgm:pt>
    <dgm:pt modelId="{DBDABA3D-0F46-472C-BBB4-2716DD23B7D1}">
      <dgm:prSet phldrT="[Text]"/>
      <dgm:spPr/>
      <dgm:t>
        <a:bodyPr/>
        <a:lstStyle/>
        <a:p>
          <a:r>
            <a:rPr lang="en-US" b="1" dirty="0">
              <a:solidFill>
                <a:schemeClr val="tx1"/>
              </a:solidFill>
            </a:rPr>
            <a:t>Sprint One Designing Application Layouts.</a:t>
          </a:r>
        </a:p>
      </dgm:t>
    </dgm:pt>
    <dgm:pt modelId="{E136C132-1FB5-497D-B2EE-0E5D14B88EB3}" type="parTrans" cxnId="{EC901221-3EA0-422E-AE65-04E7C40E41A9}">
      <dgm:prSet/>
      <dgm:spPr/>
      <dgm:t>
        <a:bodyPr/>
        <a:lstStyle/>
        <a:p>
          <a:endParaRPr lang="en-US"/>
        </a:p>
      </dgm:t>
    </dgm:pt>
    <dgm:pt modelId="{F145BE94-C6D3-4DB7-8BD1-3AB122F35DEE}" type="sibTrans" cxnId="{EC901221-3EA0-422E-AE65-04E7C40E41A9}">
      <dgm:prSet/>
      <dgm:spPr/>
      <dgm:t>
        <a:bodyPr/>
        <a:lstStyle/>
        <a:p>
          <a:endParaRPr lang="en-US" dirty="0"/>
        </a:p>
      </dgm:t>
    </dgm:pt>
    <dgm:pt modelId="{2AE8D549-94EC-4730-AFA0-617546CBB695}">
      <dgm:prSet phldrT="[Text]"/>
      <dgm:spPr/>
      <dgm:t>
        <a:bodyPr/>
        <a:lstStyle/>
        <a:p>
          <a:r>
            <a:rPr lang="en-US" b="1" dirty="0">
              <a:solidFill>
                <a:schemeClr val="tx1"/>
              </a:solidFill>
            </a:rPr>
            <a:t>Sprint Three Implement Algorithm</a:t>
          </a:r>
        </a:p>
      </dgm:t>
    </dgm:pt>
    <dgm:pt modelId="{6ED29D2E-0284-4B6F-B083-7B44BD6ED151}" type="parTrans" cxnId="{F314F95F-9457-48C3-994A-DB56C5FF10BD}">
      <dgm:prSet/>
      <dgm:spPr/>
      <dgm:t>
        <a:bodyPr/>
        <a:lstStyle/>
        <a:p>
          <a:endParaRPr lang="en-US"/>
        </a:p>
      </dgm:t>
    </dgm:pt>
    <dgm:pt modelId="{05D462A0-3F01-40BC-898D-CC63567D0DC7}" type="sibTrans" cxnId="{F314F95F-9457-48C3-994A-DB56C5FF10BD}">
      <dgm:prSet/>
      <dgm:spPr/>
      <dgm:t>
        <a:bodyPr/>
        <a:lstStyle/>
        <a:p>
          <a:endParaRPr lang="en-US" dirty="0"/>
        </a:p>
      </dgm:t>
    </dgm:pt>
    <dgm:pt modelId="{0DE27EC5-CD86-4D82-8F87-81A93BD1DDD3}">
      <dgm:prSet phldrT="[Text]"/>
      <dgm:spPr/>
      <dgm:t>
        <a:bodyPr/>
        <a:lstStyle/>
        <a:p>
          <a:r>
            <a:rPr lang="en-US" b="1" dirty="0">
              <a:solidFill>
                <a:schemeClr val="tx1"/>
              </a:solidFill>
            </a:rPr>
            <a:t>Evaluation &amp; Documentation</a:t>
          </a:r>
        </a:p>
      </dgm:t>
    </dgm:pt>
    <dgm:pt modelId="{7173C3C3-84B6-412E-8B5B-C2E808863E09}" type="parTrans" cxnId="{49DFFAC0-BF14-4F68-870B-5A631DBF2D72}">
      <dgm:prSet/>
      <dgm:spPr/>
      <dgm:t>
        <a:bodyPr/>
        <a:lstStyle/>
        <a:p>
          <a:endParaRPr lang="en-US"/>
        </a:p>
      </dgm:t>
    </dgm:pt>
    <dgm:pt modelId="{610F0CF5-A6C9-4E7A-AE45-FC6E9FBE3254}" type="sibTrans" cxnId="{49DFFAC0-BF14-4F68-870B-5A631DBF2D72}">
      <dgm:prSet/>
      <dgm:spPr/>
      <dgm:t>
        <a:bodyPr/>
        <a:lstStyle/>
        <a:p>
          <a:endParaRPr lang="en-US" dirty="0"/>
        </a:p>
      </dgm:t>
    </dgm:pt>
    <dgm:pt modelId="{94244B39-ACCC-48D1-9C1B-6695F10C634D}">
      <dgm:prSet/>
      <dgm:spPr/>
      <dgm:t>
        <a:bodyPr/>
        <a:lstStyle/>
        <a:p>
          <a:r>
            <a:rPr lang="en-US" b="1" dirty="0">
              <a:solidFill>
                <a:schemeClr val="tx1"/>
              </a:solidFill>
            </a:rPr>
            <a:t>Sprint Two implement Classes and Firebase DB</a:t>
          </a:r>
        </a:p>
      </dgm:t>
    </dgm:pt>
    <dgm:pt modelId="{8CC0A85D-58F7-4BB5-B00B-DA8ACC0FFE7B}" type="parTrans" cxnId="{485E19EB-BBAB-4E92-89A4-CFBCF2A5A2CA}">
      <dgm:prSet/>
      <dgm:spPr/>
      <dgm:t>
        <a:bodyPr/>
        <a:lstStyle/>
        <a:p>
          <a:endParaRPr lang="en-US"/>
        </a:p>
      </dgm:t>
    </dgm:pt>
    <dgm:pt modelId="{63C1B5D4-F752-492C-B792-91FEE7194B9E}" type="sibTrans" cxnId="{485E19EB-BBAB-4E92-89A4-CFBCF2A5A2CA}">
      <dgm:prSet/>
      <dgm:spPr/>
      <dgm:t>
        <a:bodyPr/>
        <a:lstStyle/>
        <a:p>
          <a:endParaRPr lang="en-US" dirty="0"/>
        </a:p>
      </dgm:t>
    </dgm:pt>
    <dgm:pt modelId="{EE8945B5-1D26-4DBB-9DF3-3E3994060635}" type="pres">
      <dgm:prSet presAssocID="{DD789C31-82B9-4484-BCEA-7C5B232E49DF}" presName="cycle" presStyleCnt="0">
        <dgm:presLayoutVars>
          <dgm:dir/>
          <dgm:resizeHandles val="exact"/>
        </dgm:presLayoutVars>
      </dgm:prSet>
      <dgm:spPr/>
    </dgm:pt>
    <dgm:pt modelId="{78C82E97-887D-4420-B259-03272524D049}" type="pres">
      <dgm:prSet presAssocID="{2C3BB4AC-0C83-4B5F-ACDB-B5AA4C320CCD}" presName="node" presStyleLbl="node1" presStyleIdx="0" presStyleCnt="6">
        <dgm:presLayoutVars>
          <dgm:bulletEnabled val="1"/>
        </dgm:presLayoutVars>
      </dgm:prSet>
      <dgm:spPr/>
    </dgm:pt>
    <dgm:pt modelId="{085AFC89-582F-4A00-978F-F8DC338B0CAF}" type="pres">
      <dgm:prSet presAssocID="{B60D556D-CBEE-496B-B25D-F6E93D833B8E}" presName="sibTrans" presStyleLbl="sibTrans2D1" presStyleIdx="0" presStyleCnt="6"/>
      <dgm:spPr/>
    </dgm:pt>
    <dgm:pt modelId="{1EE4BA27-B5BA-4349-B5FF-CB4EDA725A7D}" type="pres">
      <dgm:prSet presAssocID="{B60D556D-CBEE-496B-B25D-F6E93D833B8E}" presName="connectorText" presStyleLbl="sibTrans2D1" presStyleIdx="0" presStyleCnt="6"/>
      <dgm:spPr/>
    </dgm:pt>
    <dgm:pt modelId="{B0FCA650-E57A-40A3-827C-2A30FFF0F060}" type="pres">
      <dgm:prSet presAssocID="{8E2EE8A3-90D9-4E87-ADE5-9FDA4634312C}" presName="node" presStyleLbl="node1" presStyleIdx="1" presStyleCnt="6">
        <dgm:presLayoutVars>
          <dgm:bulletEnabled val="1"/>
        </dgm:presLayoutVars>
      </dgm:prSet>
      <dgm:spPr/>
    </dgm:pt>
    <dgm:pt modelId="{8B6B4B70-B0E4-4CD1-B0D2-7B1874434D19}" type="pres">
      <dgm:prSet presAssocID="{DBBF9BD7-DEC1-4970-A5DC-41418C96B63B}" presName="sibTrans" presStyleLbl="sibTrans2D1" presStyleIdx="1" presStyleCnt="6"/>
      <dgm:spPr/>
    </dgm:pt>
    <dgm:pt modelId="{72ECE5C7-011E-4F72-BD70-A332F2AC0FEE}" type="pres">
      <dgm:prSet presAssocID="{DBBF9BD7-DEC1-4970-A5DC-41418C96B63B}" presName="connectorText" presStyleLbl="sibTrans2D1" presStyleIdx="1" presStyleCnt="6"/>
      <dgm:spPr/>
    </dgm:pt>
    <dgm:pt modelId="{7221A885-F2BB-4756-979D-12D982848915}" type="pres">
      <dgm:prSet presAssocID="{DBDABA3D-0F46-472C-BBB4-2716DD23B7D1}" presName="node" presStyleLbl="node1" presStyleIdx="2" presStyleCnt="6">
        <dgm:presLayoutVars>
          <dgm:bulletEnabled val="1"/>
        </dgm:presLayoutVars>
      </dgm:prSet>
      <dgm:spPr/>
    </dgm:pt>
    <dgm:pt modelId="{6C41327D-CED3-429D-94EE-B1D420B3E0A2}" type="pres">
      <dgm:prSet presAssocID="{F145BE94-C6D3-4DB7-8BD1-3AB122F35DEE}" presName="sibTrans" presStyleLbl="sibTrans2D1" presStyleIdx="2" presStyleCnt="6"/>
      <dgm:spPr/>
    </dgm:pt>
    <dgm:pt modelId="{50555442-639B-41E6-98C0-8DCBA83D739B}" type="pres">
      <dgm:prSet presAssocID="{F145BE94-C6D3-4DB7-8BD1-3AB122F35DEE}" presName="connectorText" presStyleLbl="sibTrans2D1" presStyleIdx="2" presStyleCnt="6"/>
      <dgm:spPr/>
    </dgm:pt>
    <dgm:pt modelId="{C87EB039-066E-45D1-9248-3EF9FE4ECD47}" type="pres">
      <dgm:prSet presAssocID="{94244B39-ACCC-48D1-9C1B-6695F10C634D}" presName="node" presStyleLbl="node1" presStyleIdx="3" presStyleCnt="6">
        <dgm:presLayoutVars>
          <dgm:bulletEnabled val="1"/>
        </dgm:presLayoutVars>
      </dgm:prSet>
      <dgm:spPr/>
    </dgm:pt>
    <dgm:pt modelId="{2FA71A95-726D-47BC-ADCC-2F5B9072277E}" type="pres">
      <dgm:prSet presAssocID="{63C1B5D4-F752-492C-B792-91FEE7194B9E}" presName="sibTrans" presStyleLbl="sibTrans2D1" presStyleIdx="3" presStyleCnt="6"/>
      <dgm:spPr/>
    </dgm:pt>
    <dgm:pt modelId="{F31DDE18-ED1D-4CF4-9AC6-C69A8630F804}" type="pres">
      <dgm:prSet presAssocID="{63C1B5D4-F752-492C-B792-91FEE7194B9E}" presName="connectorText" presStyleLbl="sibTrans2D1" presStyleIdx="3" presStyleCnt="6"/>
      <dgm:spPr/>
    </dgm:pt>
    <dgm:pt modelId="{034A368A-F1ED-4452-A300-ED03D68D2C9F}" type="pres">
      <dgm:prSet presAssocID="{2AE8D549-94EC-4730-AFA0-617546CBB695}" presName="node" presStyleLbl="node1" presStyleIdx="4" presStyleCnt="6">
        <dgm:presLayoutVars>
          <dgm:bulletEnabled val="1"/>
        </dgm:presLayoutVars>
      </dgm:prSet>
      <dgm:spPr/>
    </dgm:pt>
    <dgm:pt modelId="{1C2F79D6-615E-4036-AA6F-A98AE08E3CE6}" type="pres">
      <dgm:prSet presAssocID="{05D462A0-3F01-40BC-898D-CC63567D0DC7}" presName="sibTrans" presStyleLbl="sibTrans2D1" presStyleIdx="4" presStyleCnt="6"/>
      <dgm:spPr/>
    </dgm:pt>
    <dgm:pt modelId="{EF7DCB0F-5806-47F9-B738-707071C29A86}" type="pres">
      <dgm:prSet presAssocID="{05D462A0-3F01-40BC-898D-CC63567D0DC7}" presName="connectorText" presStyleLbl="sibTrans2D1" presStyleIdx="4" presStyleCnt="6"/>
      <dgm:spPr/>
    </dgm:pt>
    <dgm:pt modelId="{246FE9E0-0D6F-4C01-A05E-B7B11343FE13}" type="pres">
      <dgm:prSet presAssocID="{0DE27EC5-CD86-4D82-8F87-81A93BD1DDD3}" presName="node" presStyleLbl="node1" presStyleIdx="5" presStyleCnt="6">
        <dgm:presLayoutVars>
          <dgm:bulletEnabled val="1"/>
        </dgm:presLayoutVars>
      </dgm:prSet>
      <dgm:spPr/>
    </dgm:pt>
    <dgm:pt modelId="{8F19941A-5023-484D-837B-928B3ACEF1D0}" type="pres">
      <dgm:prSet presAssocID="{610F0CF5-A6C9-4E7A-AE45-FC6E9FBE3254}" presName="sibTrans" presStyleLbl="sibTrans2D1" presStyleIdx="5" presStyleCnt="6"/>
      <dgm:spPr/>
    </dgm:pt>
    <dgm:pt modelId="{D44C8634-D74D-45A5-AEFB-CF6962FD51C7}" type="pres">
      <dgm:prSet presAssocID="{610F0CF5-A6C9-4E7A-AE45-FC6E9FBE3254}" presName="connectorText" presStyleLbl="sibTrans2D1" presStyleIdx="5" presStyleCnt="6"/>
      <dgm:spPr/>
    </dgm:pt>
  </dgm:ptLst>
  <dgm:cxnLst>
    <dgm:cxn modelId="{F2FE9D0A-9CA1-4F6B-AE4C-E933B51D78D2}" type="presOf" srcId="{DBBF9BD7-DEC1-4970-A5DC-41418C96B63B}" destId="{72ECE5C7-011E-4F72-BD70-A332F2AC0FEE}" srcOrd="1" destOrd="0" presId="urn:microsoft.com/office/officeart/2005/8/layout/cycle2"/>
    <dgm:cxn modelId="{2D1A750D-E693-46D1-BB23-5966D8E82276}" type="presOf" srcId="{94244B39-ACCC-48D1-9C1B-6695F10C634D}" destId="{C87EB039-066E-45D1-9248-3EF9FE4ECD47}" srcOrd="0" destOrd="0" presId="urn:microsoft.com/office/officeart/2005/8/layout/cycle2"/>
    <dgm:cxn modelId="{EC901221-3EA0-422E-AE65-04E7C40E41A9}" srcId="{DD789C31-82B9-4484-BCEA-7C5B232E49DF}" destId="{DBDABA3D-0F46-472C-BBB4-2716DD23B7D1}" srcOrd="2" destOrd="0" parTransId="{E136C132-1FB5-497D-B2EE-0E5D14B88EB3}" sibTransId="{F145BE94-C6D3-4DB7-8BD1-3AB122F35DEE}"/>
    <dgm:cxn modelId="{74461D2B-7A49-4668-B6F7-1BD16DCEAFEE}" type="presOf" srcId="{2C3BB4AC-0C83-4B5F-ACDB-B5AA4C320CCD}" destId="{78C82E97-887D-4420-B259-03272524D049}" srcOrd="0" destOrd="0" presId="urn:microsoft.com/office/officeart/2005/8/layout/cycle2"/>
    <dgm:cxn modelId="{C646362B-A8AD-40B0-8179-A109492C6381}" type="presOf" srcId="{DD789C31-82B9-4484-BCEA-7C5B232E49DF}" destId="{EE8945B5-1D26-4DBB-9DF3-3E3994060635}" srcOrd="0" destOrd="0" presId="urn:microsoft.com/office/officeart/2005/8/layout/cycle2"/>
    <dgm:cxn modelId="{2E22052F-802F-4F40-BD8F-ABBE14CBB0AB}" type="presOf" srcId="{63C1B5D4-F752-492C-B792-91FEE7194B9E}" destId="{2FA71A95-726D-47BC-ADCC-2F5B9072277E}" srcOrd="0" destOrd="0" presId="urn:microsoft.com/office/officeart/2005/8/layout/cycle2"/>
    <dgm:cxn modelId="{E5527A2F-3049-458A-AB8D-1FC0607BFBEE}" type="presOf" srcId="{8E2EE8A3-90D9-4E87-ADE5-9FDA4634312C}" destId="{B0FCA650-E57A-40A3-827C-2A30FFF0F060}" srcOrd="0" destOrd="0" presId="urn:microsoft.com/office/officeart/2005/8/layout/cycle2"/>
    <dgm:cxn modelId="{154F7737-4CCD-4AB7-8FE1-03806BEFB72D}" type="presOf" srcId="{05D462A0-3F01-40BC-898D-CC63567D0DC7}" destId="{EF7DCB0F-5806-47F9-B738-707071C29A86}" srcOrd="1" destOrd="0" presId="urn:microsoft.com/office/officeart/2005/8/layout/cycle2"/>
    <dgm:cxn modelId="{BAB6983C-12B8-4AC3-827E-856363CEA72C}" srcId="{DD789C31-82B9-4484-BCEA-7C5B232E49DF}" destId="{8E2EE8A3-90D9-4E87-ADE5-9FDA4634312C}" srcOrd="1" destOrd="0" parTransId="{E25365D5-8252-45A1-B140-B6C78D44BAE2}" sibTransId="{DBBF9BD7-DEC1-4970-A5DC-41418C96B63B}"/>
    <dgm:cxn modelId="{CB517E5E-C1A5-455A-973D-1823521F29AE}" type="presOf" srcId="{0DE27EC5-CD86-4D82-8F87-81A93BD1DDD3}" destId="{246FE9E0-0D6F-4C01-A05E-B7B11343FE13}" srcOrd="0" destOrd="0" presId="urn:microsoft.com/office/officeart/2005/8/layout/cycle2"/>
    <dgm:cxn modelId="{F314F95F-9457-48C3-994A-DB56C5FF10BD}" srcId="{DD789C31-82B9-4484-BCEA-7C5B232E49DF}" destId="{2AE8D549-94EC-4730-AFA0-617546CBB695}" srcOrd="4" destOrd="0" parTransId="{6ED29D2E-0284-4B6F-B083-7B44BD6ED151}" sibTransId="{05D462A0-3F01-40BC-898D-CC63567D0DC7}"/>
    <dgm:cxn modelId="{E74BBA65-243C-47BE-BD6F-4D6B3DA1F45C}" type="presOf" srcId="{610F0CF5-A6C9-4E7A-AE45-FC6E9FBE3254}" destId="{8F19941A-5023-484D-837B-928B3ACEF1D0}" srcOrd="0" destOrd="0" presId="urn:microsoft.com/office/officeart/2005/8/layout/cycle2"/>
    <dgm:cxn modelId="{0C365F6B-A5E6-4B6B-8431-03646766D7FE}" type="presOf" srcId="{DBDABA3D-0F46-472C-BBB4-2716DD23B7D1}" destId="{7221A885-F2BB-4756-979D-12D982848915}" srcOrd="0" destOrd="0" presId="urn:microsoft.com/office/officeart/2005/8/layout/cycle2"/>
    <dgm:cxn modelId="{617D5771-11D3-4FE0-AB57-A01DAD1B0B25}" type="presOf" srcId="{2AE8D549-94EC-4730-AFA0-617546CBB695}" destId="{034A368A-F1ED-4452-A300-ED03D68D2C9F}" srcOrd="0" destOrd="0" presId="urn:microsoft.com/office/officeart/2005/8/layout/cycle2"/>
    <dgm:cxn modelId="{99396F79-1809-407D-915C-82776339096B}" type="presOf" srcId="{610F0CF5-A6C9-4E7A-AE45-FC6E9FBE3254}" destId="{D44C8634-D74D-45A5-AEFB-CF6962FD51C7}" srcOrd="1" destOrd="0" presId="urn:microsoft.com/office/officeart/2005/8/layout/cycle2"/>
    <dgm:cxn modelId="{03540D7C-EC84-4DB8-867C-C9600B6A063A}" type="presOf" srcId="{05D462A0-3F01-40BC-898D-CC63567D0DC7}" destId="{1C2F79D6-615E-4036-AA6F-A98AE08E3CE6}" srcOrd="0" destOrd="0" presId="urn:microsoft.com/office/officeart/2005/8/layout/cycle2"/>
    <dgm:cxn modelId="{BC610AA9-BC0B-4786-8EE0-FD54AFF846C7}" type="presOf" srcId="{63C1B5D4-F752-492C-B792-91FEE7194B9E}" destId="{F31DDE18-ED1D-4CF4-9AC6-C69A8630F804}" srcOrd="1" destOrd="0" presId="urn:microsoft.com/office/officeart/2005/8/layout/cycle2"/>
    <dgm:cxn modelId="{F10931BA-BF12-4317-9A4C-D2DCF3D95B02}" type="presOf" srcId="{F145BE94-C6D3-4DB7-8BD1-3AB122F35DEE}" destId="{50555442-639B-41E6-98C0-8DCBA83D739B}" srcOrd="1" destOrd="0" presId="urn:microsoft.com/office/officeart/2005/8/layout/cycle2"/>
    <dgm:cxn modelId="{734A99BB-480A-4699-8E0D-46417A954545}" type="presOf" srcId="{DBBF9BD7-DEC1-4970-A5DC-41418C96B63B}" destId="{8B6B4B70-B0E4-4CD1-B0D2-7B1874434D19}" srcOrd="0" destOrd="0" presId="urn:microsoft.com/office/officeart/2005/8/layout/cycle2"/>
    <dgm:cxn modelId="{49DFFAC0-BF14-4F68-870B-5A631DBF2D72}" srcId="{DD789C31-82B9-4484-BCEA-7C5B232E49DF}" destId="{0DE27EC5-CD86-4D82-8F87-81A93BD1DDD3}" srcOrd="5" destOrd="0" parTransId="{7173C3C3-84B6-412E-8B5B-C2E808863E09}" sibTransId="{610F0CF5-A6C9-4E7A-AE45-FC6E9FBE3254}"/>
    <dgm:cxn modelId="{95F1C2E5-C399-4DF0-8E6F-CC8AB035BD8E}" srcId="{DD789C31-82B9-4484-BCEA-7C5B232E49DF}" destId="{2C3BB4AC-0C83-4B5F-ACDB-B5AA4C320CCD}" srcOrd="0" destOrd="0" parTransId="{010B5FF6-3199-4F28-9E67-DD57E4F02FAD}" sibTransId="{B60D556D-CBEE-496B-B25D-F6E93D833B8E}"/>
    <dgm:cxn modelId="{30B199E7-AA5D-4750-8E3B-23767C740DA9}" type="presOf" srcId="{B60D556D-CBEE-496B-B25D-F6E93D833B8E}" destId="{1EE4BA27-B5BA-4349-B5FF-CB4EDA725A7D}" srcOrd="1" destOrd="0" presId="urn:microsoft.com/office/officeart/2005/8/layout/cycle2"/>
    <dgm:cxn modelId="{485E19EB-BBAB-4E92-89A4-CFBCF2A5A2CA}" srcId="{DD789C31-82B9-4484-BCEA-7C5B232E49DF}" destId="{94244B39-ACCC-48D1-9C1B-6695F10C634D}" srcOrd="3" destOrd="0" parTransId="{8CC0A85D-58F7-4BB5-B00B-DA8ACC0FFE7B}" sibTransId="{63C1B5D4-F752-492C-B792-91FEE7194B9E}"/>
    <dgm:cxn modelId="{8ED2AEFA-4E57-41A9-A171-7216844A7978}" type="presOf" srcId="{B60D556D-CBEE-496B-B25D-F6E93D833B8E}" destId="{085AFC89-582F-4A00-978F-F8DC338B0CAF}" srcOrd="0" destOrd="0" presId="urn:microsoft.com/office/officeart/2005/8/layout/cycle2"/>
    <dgm:cxn modelId="{20CA1FFF-0483-4814-9825-81BD8ACFECE2}" type="presOf" srcId="{F145BE94-C6D3-4DB7-8BD1-3AB122F35DEE}" destId="{6C41327D-CED3-429D-94EE-B1D420B3E0A2}" srcOrd="0" destOrd="0" presId="urn:microsoft.com/office/officeart/2005/8/layout/cycle2"/>
    <dgm:cxn modelId="{520C72FE-3E19-4891-A77C-4908B06783A0}" type="presParOf" srcId="{EE8945B5-1D26-4DBB-9DF3-3E3994060635}" destId="{78C82E97-887D-4420-B259-03272524D049}" srcOrd="0" destOrd="0" presId="urn:microsoft.com/office/officeart/2005/8/layout/cycle2"/>
    <dgm:cxn modelId="{56706811-FC5D-4412-994C-C2DBFD027644}" type="presParOf" srcId="{EE8945B5-1D26-4DBB-9DF3-3E3994060635}" destId="{085AFC89-582F-4A00-978F-F8DC338B0CAF}" srcOrd="1" destOrd="0" presId="urn:microsoft.com/office/officeart/2005/8/layout/cycle2"/>
    <dgm:cxn modelId="{1F3F0750-9495-43C7-AA9C-DF4BF3204DE4}" type="presParOf" srcId="{085AFC89-582F-4A00-978F-F8DC338B0CAF}" destId="{1EE4BA27-B5BA-4349-B5FF-CB4EDA725A7D}" srcOrd="0" destOrd="0" presId="urn:microsoft.com/office/officeart/2005/8/layout/cycle2"/>
    <dgm:cxn modelId="{648AB7D4-5E87-42A5-B63C-C783E717F5FE}" type="presParOf" srcId="{EE8945B5-1D26-4DBB-9DF3-3E3994060635}" destId="{B0FCA650-E57A-40A3-827C-2A30FFF0F060}" srcOrd="2" destOrd="0" presId="urn:microsoft.com/office/officeart/2005/8/layout/cycle2"/>
    <dgm:cxn modelId="{66E80341-AD95-44A7-9C43-2E2F3E46FC1C}" type="presParOf" srcId="{EE8945B5-1D26-4DBB-9DF3-3E3994060635}" destId="{8B6B4B70-B0E4-4CD1-B0D2-7B1874434D19}" srcOrd="3" destOrd="0" presId="urn:microsoft.com/office/officeart/2005/8/layout/cycle2"/>
    <dgm:cxn modelId="{9D368E38-624F-4270-944B-45EBB53BB373}" type="presParOf" srcId="{8B6B4B70-B0E4-4CD1-B0D2-7B1874434D19}" destId="{72ECE5C7-011E-4F72-BD70-A332F2AC0FEE}" srcOrd="0" destOrd="0" presId="urn:microsoft.com/office/officeart/2005/8/layout/cycle2"/>
    <dgm:cxn modelId="{6193F4FA-7432-4276-B777-E41BEACBB0A3}" type="presParOf" srcId="{EE8945B5-1D26-4DBB-9DF3-3E3994060635}" destId="{7221A885-F2BB-4756-979D-12D982848915}" srcOrd="4" destOrd="0" presId="urn:microsoft.com/office/officeart/2005/8/layout/cycle2"/>
    <dgm:cxn modelId="{96FB9A3E-FBF7-44C0-AA53-B4AC04608D2F}" type="presParOf" srcId="{EE8945B5-1D26-4DBB-9DF3-3E3994060635}" destId="{6C41327D-CED3-429D-94EE-B1D420B3E0A2}" srcOrd="5" destOrd="0" presId="urn:microsoft.com/office/officeart/2005/8/layout/cycle2"/>
    <dgm:cxn modelId="{96DA172E-8D64-4C18-835C-0BF7B7C7C750}" type="presParOf" srcId="{6C41327D-CED3-429D-94EE-B1D420B3E0A2}" destId="{50555442-639B-41E6-98C0-8DCBA83D739B}" srcOrd="0" destOrd="0" presId="urn:microsoft.com/office/officeart/2005/8/layout/cycle2"/>
    <dgm:cxn modelId="{F4E8ADB7-2BD4-496E-BCC8-D4477FD9C1F3}" type="presParOf" srcId="{EE8945B5-1D26-4DBB-9DF3-3E3994060635}" destId="{C87EB039-066E-45D1-9248-3EF9FE4ECD47}" srcOrd="6" destOrd="0" presId="urn:microsoft.com/office/officeart/2005/8/layout/cycle2"/>
    <dgm:cxn modelId="{E9204DF4-D59D-4780-A5F0-C47DAA3CC104}" type="presParOf" srcId="{EE8945B5-1D26-4DBB-9DF3-3E3994060635}" destId="{2FA71A95-726D-47BC-ADCC-2F5B9072277E}" srcOrd="7" destOrd="0" presId="urn:microsoft.com/office/officeart/2005/8/layout/cycle2"/>
    <dgm:cxn modelId="{B789881F-6161-4B65-BF5F-4A371C93E6FA}" type="presParOf" srcId="{2FA71A95-726D-47BC-ADCC-2F5B9072277E}" destId="{F31DDE18-ED1D-4CF4-9AC6-C69A8630F804}" srcOrd="0" destOrd="0" presId="urn:microsoft.com/office/officeart/2005/8/layout/cycle2"/>
    <dgm:cxn modelId="{75EDAEC0-64DE-4001-A552-B158EA64F531}" type="presParOf" srcId="{EE8945B5-1D26-4DBB-9DF3-3E3994060635}" destId="{034A368A-F1ED-4452-A300-ED03D68D2C9F}" srcOrd="8" destOrd="0" presId="urn:microsoft.com/office/officeart/2005/8/layout/cycle2"/>
    <dgm:cxn modelId="{DCE9B311-E2DC-4AF1-85A9-35F3A6551A5A}" type="presParOf" srcId="{EE8945B5-1D26-4DBB-9DF3-3E3994060635}" destId="{1C2F79D6-615E-4036-AA6F-A98AE08E3CE6}" srcOrd="9" destOrd="0" presId="urn:microsoft.com/office/officeart/2005/8/layout/cycle2"/>
    <dgm:cxn modelId="{F8B23510-E21F-454D-A5F1-8CC6DE2BF5B2}" type="presParOf" srcId="{1C2F79D6-615E-4036-AA6F-A98AE08E3CE6}" destId="{EF7DCB0F-5806-47F9-B738-707071C29A86}" srcOrd="0" destOrd="0" presId="urn:microsoft.com/office/officeart/2005/8/layout/cycle2"/>
    <dgm:cxn modelId="{F5A043D2-3E88-474C-A053-6AB864E900BB}" type="presParOf" srcId="{EE8945B5-1D26-4DBB-9DF3-3E3994060635}" destId="{246FE9E0-0D6F-4C01-A05E-B7B11343FE13}" srcOrd="10" destOrd="0" presId="urn:microsoft.com/office/officeart/2005/8/layout/cycle2"/>
    <dgm:cxn modelId="{CF9A49A5-9FBD-4F95-BB6B-27F83D32DB19}" type="presParOf" srcId="{EE8945B5-1D26-4DBB-9DF3-3E3994060635}" destId="{8F19941A-5023-484D-837B-928B3ACEF1D0}" srcOrd="11" destOrd="0" presId="urn:microsoft.com/office/officeart/2005/8/layout/cycle2"/>
    <dgm:cxn modelId="{67051E99-3D47-4FEC-A355-2BAD26126A24}" type="presParOf" srcId="{8F19941A-5023-484D-837B-928B3ACEF1D0}" destId="{D44C8634-D74D-45A5-AEFB-CF6962FD51C7}"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82E97-887D-4420-B259-03272524D049}">
      <dsp:nvSpPr>
        <dsp:cNvPr id="0" name=""/>
        <dsp:cNvSpPr/>
      </dsp:nvSpPr>
      <dsp:spPr>
        <a:xfrm>
          <a:off x="1702042" y="1369"/>
          <a:ext cx="1064867" cy="106486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Planning</a:t>
          </a:r>
        </a:p>
      </dsp:txBody>
      <dsp:txXfrm>
        <a:off x="1857988" y="157315"/>
        <a:ext cx="752975" cy="752975"/>
      </dsp:txXfrm>
    </dsp:sp>
    <dsp:sp modelId="{085AFC89-582F-4A00-978F-F8DC338B0CAF}">
      <dsp:nvSpPr>
        <dsp:cNvPr id="0" name=""/>
        <dsp:cNvSpPr/>
      </dsp:nvSpPr>
      <dsp:spPr>
        <a:xfrm rot="1800000">
          <a:off x="2778433" y="749934"/>
          <a:ext cx="283272" cy="359392"/>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2784126" y="800567"/>
        <a:ext cx="198290" cy="215636"/>
      </dsp:txXfrm>
    </dsp:sp>
    <dsp:sp modelId="{B0FCA650-E57A-40A3-827C-2A30FFF0F060}">
      <dsp:nvSpPr>
        <dsp:cNvPr id="0" name=""/>
        <dsp:cNvSpPr/>
      </dsp:nvSpPr>
      <dsp:spPr>
        <a:xfrm>
          <a:off x="3087115" y="801042"/>
          <a:ext cx="1064867" cy="106486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Requirement gathering &amp; Analysis</a:t>
          </a:r>
        </a:p>
      </dsp:txBody>
      <dsp:txXfrm>
        <a:off x="3243061" y="956988"/>
        <a:ext cx="752975" cy="752975"/>
      </dsp:txXfrm>
    </dsp:sp>
    <dsp:sp modelId="{8B6B4B70-B0E4-4CD1-B0D2-7B1874434D19}">
      <dsp:nvSpPr>
        <dsp:cNvPr id="0" name=""/>
        <dsp:cNvSpPr/>
      </dsp:nvSpPr>
      <dsp:spPr>
        <a:xfrm rot="5400000">
          <a:off x="3477912" y="1945434"/>
          <a:ext cx="283272" cy="359392"/>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3520403" y="1974821"/>
        <a:ext cx="198290" cy="215636"/>
      </dsp:txXfrm>
    </dsp:sp>
    <dsp:sp modelId="{7221A885-F2BB-4756-979D-12D982848915}">
      <dsp:nvSpPr>
        <dsp:cNvPr id="0" name=""/>
        <dsp:cNvSpPr/>
      </dsp:nvSpPr>
      <dsp:spPr>
        <a:xfrm>
          <a:off x="3087115" y="2400386"/>
          <a:ext cx="1064867" cy="106486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Sprint One Designing Application Layouts.</a:t>
          </a:r>
        </a:p>
      </dsp:txBody>
      <dsp:txXfrm>
        <a:off x="3243061" y="2556332"/>
        <a:ext cx="752975" cy="752975"/>
      </dsp:txXfrm>
    </dsp:sp>
    <dsp:sp modelId="{6C41327D-CED3-429D-94EE-B1D420B3E0A2}">
      <dsp:nvSpPr>
        <dsp:cNvPr id="0" name=""/>
        <dsp:cNvSpPr/>
      </dsp:nvSpPr>
      <dsp:spPr>
        <a:xfrm rot="9000000">
          <a:off x="2792319" y="3148951"/>
          <a:ext cx="283272" cy="359392"/>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rot="10800000">
        <a:off x="2871608" y="3199584"/>
        <a:ext cx="198290" cy="215636"/>
      </dsp:txXfrm>
    </dsp:sp>
    <dsp:sp modelId="{C87EB039-066E-45D1-9248-3EF9FE4ECD47}">
      <dsp:nvSpPr>
        <dsp:cNvPr id="0" name=""/>
        <dsp:cNvSpPr/>
      </dsp:nvSpPr>
      <dsp:spPr>
        <a:xfrm>
          <a:off x="1702042" y="3200058"/>
          <a:ext cx="1064867" cy="10648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Sprint Two implement Classes and Firebase DB</a:t>
          </a:r>
        </a:p>
      </dsp:txBody>
      <dsp:txXfrm>
        <a:off x="1857988" y="3356004"/>
        <a:ext cx="752975" cy="752975"/>
      </dsp:txXfrm>
    </dsp:sp>
    <dsp:sp modelId="{2FA71A95-726D-47BC-ADCC-2F5B9072277E}">
      <dsp:nvSpPr>
        <dsp:cNvPr id="0" name=""/>
        <dsp:cNvSpPr/>
      </dsp:nvSpPr>
      <dsp:spPr>
        <a:xfrm rot="12600000">
          <a:off x="1407246" y="3156968"/>
          <a:ext cx="283272" cy="359392"/>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rot="10800000">
        <a:off x="1486535" y="3250092"/>
        <a:ext cx="198290" cy="215636"/>
      </dsp:txXfrm>
    </dsp:sp>
    <dsp:sp modelId="{034A368A-F1ED-4452-A300-ED03D68D2C9F}">
      <dsp:nvSpPr>
        <dsp:cNvPr id="0" name=""/>
        <dsp:cNvSpPr/>
      </dsp:nvSpPr>
      <dsp:spPr>
        <a:xfrm>
          <a:off x="316969" y="2400386"/>
          <a:ext cx="1064867" cy="106486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Sprint Three Implement Algorithm</a:t>
          </a:r>
        </a:p>
      </dsp:txBody>
      <dsp:txXfrm>
        <a:off x="472915" y="2556332"/>
        <a:ext cx="752975" cy="752975"/>
      </dsp:txXfrm>
    </dsp:sp>
    <dsp:sp modelId="{1C2F79D6-615E-4036-AA6F-A98AE08E3CE6}">
      <dsp:nvSpPr>
        <dsp:cNvPr id="0" name=""/>
        <dsp:cNvSpPr/>
      </dsp:nvSpPr>
      <dsp:spPr>
        <a:xfrm rot="16200000">
          <a:off x="707767" y="1961468"/>
          <a:ext cx="283272" cy="359392"/>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750258" y="2075837"/>
        <a:ext cx="198290" cy="215636"/>
      </dsp:txXfrm>
    </dsp:sp>
    <dsp:sp modelId="{246FE9E0-0D6F-4C01-A05E-B7B11343FE13}">
      <dsp:nvSpPr>
        <dsp:cNvPr id="0" name=""/>
        <dsp:cNvSpPr/>
      </dsp:nvSpPr>
      <dsp:spPr>
        <a:xfrm>
          <a:off x="316969" y="801042"/>
          <a:ext cx="1064867" cy="106486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Evaluation &amp; Documentation</a:t>
          </a:r>
        </a:p>
      </dsp:txBody>
      <dsp:txXfrm>
        <a:off x="472915" y="956988"/>
        <a:ext cx="752975" cy="752975"/>
      </dsp:txXfrm>
    </dsp:sp>
    <dsp:sp modelId="{8F19941A-5023-484D-837B-928B3ACEF1D0}">
      <dsp:nvSpPr>
        <dsp:cNvPr id="0" name=""/>
        <dsp:cNvSpPr/>
      </dsp:nvSpPr>
      <dsp:spPr>
        <a:xfrm rot="19800000">
          <a:off x="1393360" y="757951"/>
          <a:ext cx="283272" cy="359392"/>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1399053" y="851075"/>
        <a:ext cx="198290" cy="21563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45FAB-6477-47A4-93E3-82680295986A}" type="datetimeFigureOut">
              <a:rPr lang="en-GB" smtClean="0"/>
              <a:t>02/06/2021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E879E9-D880-4660-901E-F0F1AE53B665}" type="slidenum">
              <a:rPr lang="en-GB" smtClean="0"/>
              <a:t>‹#›</a:t>
            </a:fld>
            <a:endParaRPr lang="en-GB"/>
          </a:p>
        </p:txBody>
      </p:sp>
    </p:spTree>
    <p:extLst>
      <p:ext uri="{BB962C8B-B14F-4D97-AF65-F5344CB8AC3E}">
        <p14:creationId xmlns:p14="http://schemas.microsoft.com/office/powerpoint/2010/main" val="1595901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E4C5E-4C90-4095-8454-1C049A645713}"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599012456"/>
      </p:ext>
    </p:extLst>
  </p:cSld>
  <p:clrMapOvr>
    <a:masterClrMapping/>
  </p:clrMapOvr>
  <p:transition spd="slow" advTm="900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289619-B212-457E-8F36-C4AFCA2A4EB4}"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911492413"/>
      </p:ext>
    </p:extLst>
  </p:cSld>
  <p:clrMapOvr>
    <a:masterClrMapping/>
  </p:clrMapOvr>
  <p:transition spd="slow" advTm="900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749AB4-26E8-4A93-A32B-714F23425719}"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676142048"/>
      </p:ext>
    </p:extLst>
  </p:cSld>
  <p:clrMapOvr>
    <a:masterClrMapping/>
  </p:clrMapOvr>
  <p:transition spd="slow" advTm="900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F97AA6-88B6-4B52-B508-A808BA25E202}"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010568388"/>
      </p:ext>
    </p:extLst>
  </p:cSld>
  <p:clrMapOvr>
    <a:masterClrMapping/>
  </p:clrMapOvr>
  <p:transition spd="slow" advTm="900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CAF4E9-6B51-46F6-979E-4FF84DAF554B}"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180127515"/>
      </p:ext>
    </p:extLst>
  </p:cSld>
  <p:clrMapOvr>
    <a:masterClrMapping/>
  </p:clrMapOvr>
  <p:transition spd="slow" advTm="900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054186-E623-42D1-9B49-9A869154EEDF}"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709798242"/>
      </p:ext>
    </p:extLst>
  </p:cSld>
  <p:clrMapOvr>
    <a:masterClrMapping/>
  </p:clrMapOvr>
  <p:transition spd="slow" advTm="900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433906-0778-4CCF-8885-1C6D06014B33}"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974267287"/>
      </p:ext>
    </p:extLst>
  </p:cSld>
  <p:clrMapOvr>
    <a:masterClrMapping/>
  </p:clrMapOvr>
  <p:transition spd="slow" advTm="900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56630-1B38-4876-9F1E-4138A5081B8E}" type="datetime1">
              <a:rPr lang="en-GB" smtClean="0"/>
              <a:t>02/06/2021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467128349"/>
      </p:ext>
    </p:extLst>
  </p:cSld>
  <p:clrMapOvr>
    <a:masterClrMapping/>
  </p:clrMapOvr>
  <p:transition spd="slow" advTm="90000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7F9F23-50A1-4FB5-9765-169A9E29539C}" type="datetime1">
              <a:rPr lang="en-GB" smtClean="0"/>
              <a:t>02/06/2021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241846204"/>
      </p:ext>
    </p:extLst>
  </p:cSld>
  <p:clrMapOvr>
    <a:masterClrMapping/>
  </p:clrMapOvr>
  <p:transition spd="slow" advTm="90000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1BF07A-F16C-4AD3-8DF7-9C430992293F}" type="datetime1">
              <a:rPr lang="en-GB" smtClean="0"/>
              <a:t>02/06/2021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081249895"/>
      </p:ext>
    </p:extLst>
  </p:cSld>
  <p:clrMapOvr>
    <a:masterClrMapping/>
  </p:clrMapOvr>
  <p:transition spd="slow" advTm="90000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73F85F4-1381-4697-ACF3-33CE945987B0}"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621638561"/>
      </p:ext>
    </p:extLst>
  </p:cSld>
  <p:clrMapOvr>
    <a:masterClrMapping/>
  </p:clrMapOvr>
  <p:transition spd="slow" advTm="900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9CD65-2029-45DC-9F5F-48F6F3BF49CF}"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908894966"/>
      </p:ext>
    </p:extLst>
  </p:cSld>
  <p:clrMapOvr>
    <a:masterClrMapping/>
  </p:clrMapOvr>
  <p:transition spd="slow" advTm="90000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CA7656-52F4-473B-8A11-04E75935490B}"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574639063"/>
      </p:ext>
    </p:extLst>
  </p:cSld>
  <p:clrMapOvr>
    <a:masterClrMapping/>
  </p:clrMapOvr>
  <p:transition spd="slow" advTm="90000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32B41-EA85-454D-992A-B3EF91C7051F}"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00173480"/>
      </p:ext>
    </p:extLst>
  </p:cSld>
  <p:clrMapOvr>
    <a:masterClrMapping/>
  </p:clrMapOvr>
  <p:transition spd="slow" advTm="90000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B740A-966B-4127-995E-79E8CD6CFD0B}"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346337569"/>
      </p:ext>
    </p:extLst>
  </p:cSld>
  <p:clrMapOvr>
    <a:masterClrMapping/>
  </p:clrMapOvr>
  <p:transition spd="slow" advTm="900000">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812FA1-7D77-4372-920E-90E9F37DD377}"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497755965"/>
      </p:ext>
    </p:extLst>
  </p:cSld>
  <p:clrMapOvr>
    <a:masterClrMapping/>
  </p:clrMapOvr>
  <p:transition spd="slow" advTm="900000">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97871-506C-4F00-A4C8-39017F6467C7}"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20023946"/>
      </p:ext>
    </p:extLst>
  </p:cSld>
  <p:clrMapOvr>
    <a:masterClrMapping/>
  </p:clrMapOvr>
  <p:transition spd="slow" advTm="900000">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B5A9BB-B133-4DEA-B8C2-AD83E777AED0}"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19275412"/>
      </p:ext>
    </p:extLst>
  </p:cSld>
  <p:clrMapOvr>
    <a:masterClrMapping/>
  </p:clrMapOvr>
  <p:transition spd="slow" advTm="900000">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71D1E3-DF4A-4CC4-A3D0-784EF24E259E}"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103301081"/>
      </p:ext>
    </p:extLst>
  </p:cSld>
  <p:clrMapOvr>
    <a:masterClrMapping/>
  </p:clrMapOvr>
  <p:transition spd="slow" advTm="900000">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FA78C3-13B2-4046-9643-0D31F631AC36}" type="datetime1">
              <a:rPr lang="en-GB" smtClean="0"/>
              <a:t>02/06/2021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410987500"/>
      </p:ext>
    </p:extLst>
  </p:cSld>
  <p:clrMapOvr>
    <a:masterClrMapping/>
  </p:clrMapOvr>
  <p:transition spd="slow" advTm="900000">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A5010D-75B4-4A75-8621-8C08E6EE823F}" type="datetime1">
              <a:rPr lang="en-GB" smtClean="0"/>
              <a:t>02/06/2021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265712009"/>
      </p:ext>
    </p:extLst>
  </p:cSld>
  <p:clrMapOvr>
    <a:masterClrMapping/>
  </p:clrMapOvr>
  <p:transition spd="slow" advTm="900000">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A726F-DF11-435B-BF31-D4E050FAB3A7}" type="datetime1">
              <a:rPr lang="en-GB" smtClean="0"/>
              <a:t>02/06/2021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335828046"/>
      </p:ext>
    </p:extLst>
  </p:cSld>
  <p:clrMapOvr>
    <a:masterClrMapping/>
  </p:clrMapOvr>
  <p:transition spd="slow" advTm="900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E85468-02AB-43B8-8A41-14ED49AADA0F}"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743887336"/>
      </p:ext>
    </p:extLst>
  </p:cSld>
  <p:clrMapOvr>
    <a:masterClrMapping/>
  </p:clrMapOvr>
  <p:transition spd="slow" advTm="900000">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AA41B0-964A-49A9-9855-2A79FE703E91}"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423163641"/>
      </p:ext>
    </p:extLst>
  </p:cSld>
  <p:clrMapOvr>
    <a:masterClrMapping/>
  </p:clrMapOvr>
  <p:transition spd="slow" advTm="900000">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397225-BE02-48F2-BDAC-F31127B52262}"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278093829"/>
      </p:ext>
    </p:extLst>
  </p:cSld>
  <p:clrMapOvr>
    <a:masterClrMapping/>
  </p:clrMapOvr>
  <p:transition spd="slow" advTm="900000">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0A82E4-26F2-414A-8999-0619275AFB74}"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971106794"/>
      </p:ext>
    </p:extLst>
  </p:cSld>
  <p:clrMapOvr>
    <a:masterClrMapping/>
  </p:clrMapOvr>
  <p:transition spd="slow" advTm="900000">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23C02F-80D1-4BE0-AC17-0BE9C3A5EF18}"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3931014879"/>
      </p:ext>
    </p:extLst>
  </p:cSld>
  <p:clrMapOvr>
    <a:masterClrMapping/>
  </p:clrMapOvr>
  <p:transition spd="slow" advTm="900000">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37816A-EB03-43AE-B7EA-6266F262B347}"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218037997"/>
      </p:ext>
    </p:extLst>
  </p:cSld>
  <p:clrMapOvr>
    <a:masterClrMapping/>
  </p:clrMapOvr>
  <p:transition spd="slow" advTm="900000">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982E24-E138-48F8-832B-038E067032BE}"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960329007"/>
      </p:ext>
    </p:extLst>
  </p:cSld>
  <p:clrMapOvr>
    <a:masterClrMapping/>
  </p:clrMapOvr>
  <p:transition spd="slow" advTm="900000">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1986E3-489C-4C5F-99F2-D774078EBAFB}"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4023847315"/>
      </p:ext>
    </p:extLst>
  </p:cSld>
  <p:clrMapOvr>
    <a:masterClrMapping/>
  </p:clrMapOvr>
  <p:transition spd="slow" advTm="900000">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9A0A8D-2B2A-4089-9B6A-A33E3D557061}"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688622047"/>
      </p:ext>
    </p:extLst>
  </p:cSld>
  <p:clrMapOvr>
    <a:masterClrMapping/>
  </p:clrMapOvr>
  <p:transition spd="slow" advTm="900000">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FE9E43-BB2C-46AC-AAD5-32C064E20ECF}" type="datetime1">
              <a:rPr lang="en-GB" smtClean="0"/>
              <a:t>02/06/2021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539319179"/>
      </p:ext>
    </p:extLst>
  </p:cSld>
  <p:clrMapOvr>
    <a:masterClrMapping/>
  </p:clrMapOvr>
  <p:transition spd="slow" advTm="900000">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56FFF2-79BF-4D7C-9711-447DB5C14CA6}" type="datetime1">
              <a:rPr lang="en-GB" smtClean="0"/>
              <a:t>02/06/2021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971830767"/>
      </p:ext>
    </p:extLst>
  </p:cSld>
  <p:clrMapOvr>
    <a:masterClrMapping/>
  </p:clrMapOvr>
  <p:transition spd="slow" advTm="900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A88F8E-7D81-4869-B246-289B945FD757}"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4094473338"/>
      </p:ext>
    </p:extLst>
  </p:cSld>
  <p:clrMapOvr>
    <a:masterClrMapping/>
  </p:clrMapOvr>
  <p:transition spd="slow" advTm="900000">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F8F36-0BC7-43F6-8C39-5AE2D04496A8}" type="datetime1">
              <a:rPr lang="en-GB" smtClean="0"/>
              <a:t>02/06/2021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750106112"/>
      </p:ext>
    </p:extLst>
  </p:cSld>
  <p:clrMapOvr>
    <a:masterClrMapping/>
  </p:clrMapOvr>
  <p:transition spd="slow" advTm="900000">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2CF00B-3A44-433A-8EF2-076A69351A1C}"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213919829"/>
      </p:ext>
    </p:extLst>
  </p:cSld>
  <p:clrMapOvr>
    <a:masterClrMapping/>
  </p:clrMapOvr>
  <p:transition spd="slow" advTm="900000">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F7C00A-BFFB-4719-8D82-9CA97B9F5D7F}"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607042888"/>
      </p:ext>
    </p:extLst>
  </p:cSld>
  <p:clrMapOvr>
    <a:masterClrMapping/>
  </p:clrMapOvr>
  <p:transition spd="slow" advTm="900000">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9ABC86-2329-4D11-8B8B-268A49ABF8AF}"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518573093"/>
      </p:ext>
    </p:extLst>
  </p:cSld>
  <p:clrMapOvr>
    <a:masterClrMapping/>
  </p:clrMapOvr>
  <p:transition spd="slow" advTm="900000">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68901-8A6A-409D-9D15-346BAFEEE09B}" type="datetime1">
              <a:rPr lang="en-GB" smtClean="0"/>
              <a:t>02/06/2021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750951500"/>
      </p:ext>
    </p:extLst>
  </p:cSld>
  <p:clrMapOvr>
    <a:masterClrMapping/>
  </p:clrMapOvr>
  <p:transition spd="slow" advTm="900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43D6CA-3963-4CDF-9328-31D676206AF7}" type="datetime1">
              <a:rPr lang="en-GB" smtClean="0"/>
              <a:t>02/06/2021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953507514"/>
      </p:ext>
    </p:extLst>
  </p:cSld>
  <p:clrMapOvr>
    <a:masterClrMapping/>
  </p:clrMapOvr>
  <p:transition spd="slow" advTm="900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C93958-F715-4E5E-94BF-691F31C17BCD}" type="datetime1">
              <a:rPr lang="en-GB" smtClean="0"/>
              <a:t>02/06/2021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4185509775"/>
      </p:ext>
    </p:extLst>
  </p:cSld>
  <p:clrMapOvr>
    <a:masterClrMapping/>
  </p:clrMapOvr>
  <p:transition spd="slow" advTm="900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4B3EA-58C4-4C37-9E32-AA6747A27AA0}" type="datetime1">
              <a:rPr lang="en-GB" smtClean="0"/>
              <a:t>02/06/2021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442732430"/>
      </p:ext>
    </p:extLst>
  </p:cSld>
  <p:clrMapOvr>
    <a:masterClrMapping/>
  </p:clrMapOvr>
  <p:transition spd="slow" advTm="900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70CE61-04B9-43BC-8802-B4D0C49E00F0}"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2427600399"/>
      </p:ext>
    </p:extLst>
  </p:cSld>
  <p:clrMapOvr>
    <a:masterClrMapping/>
  </p:clrMapOvr>
  <p:transition spd="slow" advTm="900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B7F782-700D-429E-B275-C290C646BD72}" type="datetime1">
              <a:rPr lang="en-GB" smtClean="0"/>
              <a:t>02/06/2021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F72C40-69B1-4004-9DDC-1C15ADD2C50E}" type="slidenum">
              <a:rPr lang="en-GB" smtClean="0"/>
              <a:t>‹#›</a:t>
            </a:fld>
            <a:endParaRPr lang="en-GB"/>
          </a:p>
        </p:txBody>
      </p:sp>
    </p:spTree>
    <p:extLst>
      <p:ext uri="{BB962C8B-B14F-4D97-AF65-F5344CB8AC3E}">
        <p14:creationId xmlns:p14="http://schemas.microsoft.com/office/powerpoint/2010/main" val="1018474265"/>
      </p:ext>
    </p:extLst>
  </p:cSld>
  <p:clrMapOvr>
    <a:masterClrMapping/>
  </p:clrMapOvr>
  <p:transition spd="slow" advTm="900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B612B-DD0F-457F-A265-A573568C520B}" type="datetime1">
              <a:rPr lang="en-GB" smtClean="0"/>
              <a:t>02/06/2021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F72C40-69B1-4004-9DDC-1C15ADD2C50E}" type="slidenum">
              <a:rPr lang="en-GB" smtClean="0"/>
              <a:t>‹#›</a:t>
            </a:fld>
            <a:endParaRPr lang="en-GB"/>
          </a:p>
        </p:txBody>
      </p:sp>
    </p:spTree>
    <p:extLst>
      <p:ext uri="{BB962C8B-B14F-4D97-AF65-F5344CB8AC3E}">
        <p14:creationId xmlns:p14="http://schemas.microsoft.com/office/powerpoint/2010/main" val="316539837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spd="slow" advTm="900000">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BD81C-17EB-4904-BD7F-B2028D8AAB21}" type="datetime1">
              <a:rPr lang="en-GB" smtClean="0"/>
              <a:t>02/06/2021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F72C40-69B1-4004-9DDC-1C15ADD2C50E}" type="slidenum">
              <a:rPr lang="en-GB" smtClean="0"/>
              <a:t>‹#›</a:t>
            </a:fld>
            <a:endParaRPr lang="en-GB"/>
          </a:p>
        </p:txBody>
      </p:sp>
    </p:spTree>
    <p:extLst>
      <p:ext uri="{BB962C8B-B14F-4D97-AF65-F5344CB8AC3E}">
        <p14:creationId xmlns:p14="http://schemas.microsoft.com/office/powerpoint/2010/main" val="2934414357"/>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ransition spd="slow" advTm="900000">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0E781-6458-46AA-8486-56B5F6CD696F}" type="datetime1">
              <a:rPr lang="en-GB" smtClean="0"/>
              <a:t>02/06/2021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F72C40-69B1-4004-9DDC-1C15ADD2C50E}" type="slidenum">
              <a:rPr lang="en-GB" smtClean="0"/>
              <a:t>‹#›</a:t>
            </a:fld>
            <a:endParaRPr lang="en-GB"/>
          </a:p>
        </p:txBody>
      </p:sp>
    </p:spTree>
    <p:extLst>
      <p:ext uri="{BB962C8B-B14F-4D97-AF65-F5344CB8AC3E}">
        <p14:creationId xmlns:p14="http://schemas.microsoft.com/office/powerpoint/2010/main" val="15976833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ransition spd="slow" advTm="900000">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947A57-29B8-4535-9908-91B217FDB4F2}" type="datetime1">
              <a:rPr lang="en-GB" smtClean="0"/>
              <a:t>02/06/2021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F72C40-69B1-4004-9DDC-1C15ADD2C50E}" type="slidenum">
              <a:rPr lang="en-GB" smtClean="0"/>
              <a:t>‹#›</a:t>
            </a:fld>
            <a:endParaRPr lang="en-GB"/>
          </a:p>
        </p:txBody>
      </p:sp>
    </p:spTree>
    <p:extLst>
      <p:ext uri="{BB962C8B-B14F-4D97-AF65-F5344CB8AC3E}">
        <p14:creationId xmlns:p14="http://schemas.microsoft.com/office/powerpoint/2010/main" val="406536208"/>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spd="slow" advTm="900000">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png"/><Relationship Id="rId7" Type="http://schemas.openxmlformats.org/officeDocument/2006/relationships/diagramData" Target="../diagrams/data1.xml"/><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6.png"/><Relationship Id="rId11" Type="http://schemas.microsoft.com/office/2007/relationships/diagramDrawing" Target="../diagrams/drawing1.xml"/><Relationship Id="rId5" Type="http://schemas.openxmlformats.org/officeDocument/2006/relationships/image" Target="../media/image5.png"/><Relationship Id="rId10" Type="http://schemas.openxmlformats.org/officeDocument/2006/relationships/diagramColors" Target="../diagrams/colors1.xml"/><Relationship Id="rId4" Type="http://schemas.openxmlformats.org/officeDocument/2006/relationships/image" Target="../media/image4.pn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5.xml"/><Relationship Id="rId1" Type="http://schemas.openxmlformats.org/officeDocument/2006/relationships/tags" Target="../tags/tag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3.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02222" y="5295830"/>
            <a:ext cx="4853353" cy="1377415"/>
          </a:xfrm>
          <a:prstGeom prst="roundRect">
            <a:avLst/>
          </a:prstGeom>
          <a:solidFill>
            <a:schemeClr val="accent1">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p:cNvSpPr>
            <a:spLocks noGrp="1"/>
          </p:cNvSpPr>
          <p:nvPr>
            <p:ph type="ctrTitle"/>
          </p:nvPr>
        </p:nvSpPr>
        <p:spPr>
          <a:xfrm>
            <a:off x="3124793" y="1562170"/>
            <a:ext cx="5942413" cy="1273750"/>
          </a:xfrm>
          <a:solidFill>
            <a:schemeClr val="accent1">
              <a:lumMod val="50000"/>
            </a:schemeClr>
          </a:solidFill>
          <a:ln>
            <a:solidFill>
              <a:srgbClr val="1F4E79"/>
            </a:solidFill>
          </a:ln>
          <a:effectLst>
            <a:outerShdw blurRad="50800" dist="38100" dir="5400000" algn="t" rotWithShape="0">
              <a:prstClr val="black">
                <a:alpha val="40000"/>
              </a:prstClr>
            </a:outerShdw>
          </a:effectLst>
        </p:spPr>
        <p:txBody>
          <a:bodyPr lIns="0" bIns="274320">
            <a:noAutofit/>
          </a:bodyPr>
          <a:lstStyle/>
          <a:p>
            <a:r>
              <a:rPr lang="en-US" sz="5000" dirty="0">
                <a:solidFill>
                  <a:schemeClr val="bg1"/>
                </a:solidFill>
                <a:latin typeface="Helvetica" panose="020B0604020202020204" pitchFamily="34" charset="0"/>
                <a:cs typeface="Helvetica" panose="020B0604020202020204" pitchFamily="34" charset="0"/>
              </a:rPr>
              <a:t>DEMENTIA CARE</a:t>
            </a:r>
          </a:p>
        </p:txBody>
      </p:sp>
      <p:sp>
        <p:nvSpPr>
          <p:cNvPr id="6" name="Subtitle 2"/>
          <p:cNvSpPr>
            <a:spLocks noGrp="1"/>
          </p:cNvSpPr>
          <p:nvPr>
            <p:ph type="subTitle" idx="1"/>
          </p:nvPr>
        </p:nvSpPr>
        <p:spPr>
          <a:xfrm>
            <a:off x="3669916" y="3806440"/>
            <a:ext cx="4852168" cy="322372"/>
          </a:xfrm>
          <a:solidFill>
            <a:schemeClr val="bg1">
              <a:lumMod val="95000"/>
            </a:schemeClr>
          </a:solidFill>
          <a:ln>
            <a:solidFill>
              <a:schemeClr val="bg1">
                <a:lumMod val="95000"/>
              </a:schemeClr>
            </a:solidFill>
          </a:ln>
        </p:spPr>
        <p:txBody>
          <a:bodyPr>
            <a:normAutofit/>
          </a:bodyPr>
          <a:lstStyle/>
          <a:p>
            <a:r>
              <a:rPr lang="en-US" sz="1600" dirty="0">
                <a:solidFill>
                  <a:schemeClr val="tx1">
                    <a:lumMod val="75000"/>
                    <a:lumOff val="25000"/>
                  </a:schemeClr>
                </a:solidFill>
              </a:rPr>
              <a:t>Undergraduate Project  – University of Bedfordshire, UK</a:t>
            </a:r>
          </a:p>
        </p:txBody>
      </p:sp>
      <p:sp>
        <p:nvSpPr>
          <p:cNvPr id="5" name="Rectangle 4"/>
          <p:cNvSpPr/>
          <p:nvPr/>
        </p:nvSpPr>
        <p:spPr>
          <a:xfrm>
            <a:off x="3836970" y="2944694"/>
            <a:ext cx="4518060" cy="754053"/>
          </a:xfrm>
          <a:prstGeom prst="rect">
            <a:avLst/>
          </a:prstGeom>
        </p:spPr>
        <p:txBody>
          <a:bodyPr wrap="square">
            <a:spAutoFit/>
          </a:bodyPr>
          <a:lstStyle/>
          <a:p>
            <a:pPr algn="ctr"/>
            <a:r>
              <a:rPr lang="en-US" sz="4300" dirty="0">
                <a:latin typeface="Helvetica" panose="020B0604020202020204" pitchFamily="34" charset="0"/>
                <a:cs typeface="Helvetica" panose="020B0604020202020204" pitchFamily="34" charset="0"/>
              </a:rPr>
              <a:t>PROJECT PITCH</a:t>
            </a:r>
          </a:p>
        </p:txBody>
      </p:sp>
      <p:sp>
        <p:nvSpPr>
          <p:cNvPr id="8" name="TextBox 7"/>
          <p:cNvSpPr txBox="1"/>
          <p:nvPr/>
        </p:nvSpPr>
        <p:spPr>
          <a:xfrm>
            <a:off x="285748" y="5457469"/>
            <a:ext cx="4769827" cy="1054135"/>
          </a:xfrm>
          <a:prstGeom prst="rect">
            <a:avLst/>
          </a:prstGeom>
          <a:noFill/>
        </p:spPr>
        <p:txBody>
          <a:bodyPr wrap="square" rtlCol="0">
            <a:spAutoFit/>
          </a:bodyPr>
          <a:lstStyle/>
          <a:p>
            <a:r>
              <a:rPr lang="en-US" sz="1250" dirty="0">
                <a:solidFill>
                  <a:schemeClr val="bg1"/>
                </a:solidFill>
                <a:latin typeface="Helvetica" panose="020B0604020202020204" pitchFamily="34" charset="0"/>
                <a:cs typeface="Helvetica" panose="020B0604020202020204" pitchFamily="34" charset="0"/>
              </a:rPr>
              <a:t>Student Name:  Nishshanka Nimesh Mendis</a:t>
            </a:r>
          </a:p>
          <a:p>
            <a:r>
              <a:rPr lang="en-US" sz="1250" dirty="0">
                <a:solidFill>
                  <a:schemeClr val="bg1"/>
                </a:solidFill>
                <a:latin typeface="Helvetica" panose="020B0604020202020204" pitchFamily="34" charset="0"/>
                <a:cs typeface="Helvetica" panose="020B0604020202020204" pitchFamily="34" charset="0"/>
              </a:rPr>
              <a:t>Student ID:  2012430</a:t>
            </a:r>
          </a:p>
          <a:p>
            <a:r>
              <a:rPr lang="en-US" sz="1250" dirty="0">
                <a:solidFill>
                  <a:schemeClr val="bg1"/>
                </a:solidFill>
                <a:latin typeface="Helvetica" panose="020B0604020202020204" pitchFamily="34" charset="0"/>
                <a:cs typeface="Helvetica" panose="020B0604020202020204" pitchFamily="34" charset="0"/>
              </a:rPr>
              <a:t>Academic Year: 2020 / 2021</a:t>
            </a:r>
          </a:p>
          <a:p>
            <a:r>
              <a:rPr lang="en-US" sz="1250" dirty="0">
                <a:solidFill>
                  <a:schemeClr val="bg1"/>
                </a:solidFill>
                <a:latin typeface="Helvetica" panose="020B0604020202020204" pitchFamily="34" charset="0"/>
                <a:cs typeface="Helvetica" panose="020B0604020202020204" pitchFamily="34" charset="0"/>
              </a:rPr>
              <a:t>Course: BSc. (Hons) Computer Science &amp; Software Engineering</a:t>
            </a:r>
          </a:p>
          <a:p>
            <a:r>
              <a:rPr lang="en-US" sz="1250" dirty="0">
                <a:solidFill>
                  <a:schemeClr val="bg1"/>
                </a:solidFill>
                <a:latin typeface="Helvetica" panose="020B0604020202020204" pitchFamily="34" charset="0"/>
                <a:cs typeface="Helvetica" panose="020B0604020202020204" pitchFamily="34" charset="0"/>
              </a:rPr>
              <a:t>Supervisor: Mr. Vibhavi Attigala</a:t>
            </a:r>
          </a:p>
        </p:txBody>
      </p:sp>
      <p:cxnSp>
        <p:nvCxnSpPr>
          <p:cNvPr id="12" name="Straight Connector 11"/>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03F72C40-69B1-4004-9DDC-1C15ADD2C50E}" type="slidenum">
              <a:rPr lang="en-GB" smtClean="0"/>
              <a:t>1</a:t>
            </a:fld>
            <a:endParaRPr lang="en-GB"/>
          </a:p>
        </p:txBody>
      </p:sp>
    </p:spTree>
    <p:custDataLst>
      <p:tags r:id="rId1"/>
    </p:custDataLst>
    <p:extLst>
      <p:ext uri="{BB962C8B-B14F-4D97-AF65-F5344CB8AC3E}">
        <p14:creationId xmlns:p14="http://schemas.microsoft.com/office/powerpoint/2010/main" val="1221825047"/>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bg/>
                                          </p:spTgt>
                                        </p:tgtEl>
                                        <p:attrNameLst>
                                          <p:attrName>style.visibility</p:attrName>
                                        </p:attrNameLst>
                                      </p:cBhvr>
                                      <p:to>
                                        <p:strVal val="visible"/>
                                      </p:to>
                                    </p:set>
                                    <p:anim calcmode="lin" valueType="num">
                                      <p:cBhvr>
                                        <p:cTn id="17" dur="500" fill="hold"/>
                                        <p:tgtEl>
                                          <p:spTgt spid="6">
                                            <p:bg/>
                                          </p:spTgt>
                                        </p:tgtEl>
                                        <p:attrNameLst>
                                          <p:attrName>ppt_w</p:attrName>
                                        </p:attrNameLst>
                                      </p:cBhvr>
                                      <p:tavLst>
                                        <p:tav tm="0">
                                          <p:val>
                                            <p:fltVal val="0"/>
                                          </p:val>
                                        </p:tav>
                                        <p:tav tm="100000">
                                          <p:val>
                                            <p:strVal val="#ppt_w"/>
                                          </p:val>
                                        </p:tav>
                                      </p:tavLst>
                                    </p:anim>
                                    <p:anim calcmode="lin" valueType="num">
                                      <p:cBhvr>
                                        <p:cTn id="18" dur="500" fill="hold"/>
                                        <p:tgtEl>
                                          <p:spTgt spid="6">
                                            <p:bg/>
                                          </p:spTgt>
                                        </p:tgtEl>
                                        <p:attrNameLst>
                                          <p:attrName>ppt_h</p:attrName>
                                        </p:attrNameLst>
                                      </p:cBhvr>
                                      <p:tavLst>
                                        <p:tav tm="0">
                                          <p:val>
                                            <p:fltVal val="0"/>
                                          </p:val>
                                        </p:tav>
                                        <p:tav tm="100000">
                                          <p:val>
                                            <p:strVal val="#ppt_h"/>
                                          </p:val>
                                        </p:tav>
                                      </p:tavLst>
                                    </p:anim>
                                    <p:animEffect transition="in" filter="fade">
                                      <p:cBhvr>
                                        <p:cTn id="19" dur="500"/>
                                        <p:tgtEl>
                                          <p:spTgt spid="6">
                                            <p:bg/>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p:cTn id="2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6">
                                            <p:txEl>
                                              <p:pRg st="0" end="0"/>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build="p" animBg="1"/>
      <p:bldP spid="5"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7" name="Title 1"/>
          <p:cNvSpPr>
            <a:spLocks noGrp="1"/>
          </p:cNvSpPr>
          <p:nvPr>
            <p:ph type="title"/>
          </p:nvPr>
        </p:nvSpPr>
        <p:spPr>
          <a:xfrm>
            <a:off x="1091223" y="492369"/>
            <a:ext cx="4395177" cy="549275"/>
          </a:xfrm>
          <a:solidFill>
            <a:srgbClr val="1F4E79"/>
          </a:solidFill>
          <a:effectLst>
            <a:outerShdw blurRad="50800" dist="38100" dir="5400000" algn="t" rotWithShape="0">
              <a:prstClr val="black">
                <a:alpha val="40000"/>
              </a:prstClr>
            </a:outerShdw>
          </a:effectLst>
        </p:spPr>
        <p:txBody>
          <a:bodyPr>
            <a:normAutofit/>
          </a:bodyPr>
          <a:lstStyle/>
          <a:p>
            <a:pPr algn="ctr"/>
            <a:r>
              <a:rPr lang="en-US" sz="3200" dirty="0">
                <a:solidFill>
                  <a:schemeClr val="bg1"/>
                </a:solidFill>
                <a:latin typeface="Helvetica "/>
              </a:rPr>
              <a:t>Competitive Advantage</a:t>
            </a:r>
          </a:p>
        </p:txBody>
      </p:sp>
      <p:sp>
        <p:nvSpPr>
          <p:cNvPr id="18" name="TextBox 17"/>
          <p:cNvSpPr txBox="1"/>
          <p:nvPr/>
        </p:nvSpPr>
        <p:spPr>
          <a:xfrm>
            <a:off x="980687" y="1699159"/>
            <a:ext cx="5182721" cy="2416046"/>
          </a:xfrm>
          <a:prstGeom prst="rect">
            <a:avLst/>
          </a:prstGeom>
          <a:noFill/>
        </p:spPr>
        <p:txBody>
          <a:bodyPr wrap="square" rtlCol="0">
            <a:spAutoFit/>
          </a:bodyPr>
          <a:lstStyle/>
          <a:p>
            <a:pPr marL="285750" indent="-285750">
              <a:spcAft>
                <a:spcPts val="1200"/>
              </a:spcAft>
              <a:buFont typeface="Wingdings" panose="05000000000000000000" pitchFamily="2" charset="2"/>
              <a:buChar char="§"/>
            </a:pPr>
            <a:r>
              <a:rPr lang="en-US" sz="1300" dirty="0">
                <a:solidFill>
                  <a:schemeClr val="tx1">
                    <a:lumMod val="65000"/>
                    <a:lumOff val="35000"/>
                  </a:schemeClr>
                </a:solidFill>
                <a:latin typeface="Helvetica Neue"/>
              </a:rPr>
              <a:t>Integrated AI chatbot</a:t>
            </a:r>
          </a:p>
          <a:p>
            <a:pPr marL="285750" indent="-285750">
              <a:spcAft>
                <a:spcPts val="1200"/>
              </a:spcAft>
              <a:buFont typeface="Wingdings" panose="05000000000000000000" pitchFamily="2" charset="2"/>
              <a:buChar char="§"/>
            </a:pPr>
            <a:r>
              <a:rPr lang="en-US" sz="1300" dirty="0">
                <a:solidFill>
                  <a:schemeClr val="tx1">
                    <a:lumMod val="65000"/>
                    <a:lumOff val="35000"/>
                  </a:schemeClr>
                </a:solidFill>
                <a:latin typeface="Helvetica Neue"/>
              </a:rPr>
              <a:t>System that store reminders and display notifications</a:t>
            </a:r>
          </a:p>
          <a:p>
            <a:pPr marL="285750" indent="-285750">
              <a:spcAft>
                <a:spcPts val="1200"/>
              </a:spcAft>
              <a:buFont typeface="Wingdings" panose="05000000000000000000" pitchFamily="2" charset="2"/>
              <a:buChar char="§"/>
            </a:pPr>
            <a:r>
              <a:rPr lang="en-US" sz="1300" dirty="0">
                <a:solidFill>
                  <a:schemeClr val="tx1">
                    <a:lumMod val="65000"/>
                    <a:lumOff val="35000"/>
                  </a:schemeClr>
                </a:solidFill>
                <a:latin typeface="Helvetica Neue"/>
              </a:rPr>
              <a:t>Memory recovery activities</a:t>
            </a:r>
          </a:p>
          <a:p>
            <a:pPr marL="285750" indent="-285750">
              <a:spcAft>
                <a:spcPts val="1200"/>
              </a:spcAft>
              <a:buFont typeface="Wingdings" panose="05000000000000000000" pitchFamily="2" charset="2"/>
              <a:buChar char="§"/>
            </a:pPr>
            <a:r>
              <a:rPr lang="en-US" sz="1300" dirty="0">
                <a:solidFill>
                  <a:schemeClr val="tx1">
                    <a:lumMod val="65000"/>
                    <a:lumOff val="35000"/>
                  </a:schemeClr>
                </a:solidFill>
                <a:latin typeface="Helvetica Neue"/>
              </a:rPr>
              <a:t>In build music player with a playlist</a:t>
            </a:r>
          </a:p>
          <a:p>
            <a:pPr marL="285750" indent="-285750">
              <a:spcAft>
                <a:spcPts val="1200"/>
              </a:spcAft>
              <a:buFont typeface="Wingdings" panose="05000000000000000000" pitchFamily="2" charset="2"/>
              <a:buChar char="§"/>
            </a:pPr>
            <a:r>
              <a:rPr lang="en-US" sz="1300" dirty="0">
                <a:solidFill>
                  <a:schemeClr val="tx1">
                    <a:lumMod val="65000"/>
                    <a:lumOff val="35000"/>
                  </a:schemeClr>
                </a:solidFill>
                <a:latin typeface="Helvetica Neue"/>
              </a:rPr>
              <a:t>Available free of charge</a:t>
            </a:r>
          </a:p>
          <a:p>
            <a:pPr marL="285750" indent="-285750">
              <a:spcAft>
                <a:spcPts val="1200"/>
              </a:spcAft>
              <a:buFont typeface="Wingdings" panose="05000000000000000000" pitchFamily="2" charset="2"/>
              <a:buChar char="§"/>
            </a:pPr>
            <a:r>
              <a:rPr lang="en-US" sz="1300" dirty="0">
                <a:solidFill>
                  <a:schemeClr val="tx1">
                    <a:lumMod val="65000"/>
                    <a:lumOff val="35000"/>
                  </a:schemeClr>
                </a:solidFill>
                <a:latin typeface="Helvetica Neue"/>
              </a:rPr>
              <a:t>User friendly and flexible</a:t>
            </a:r>
          </a:p>
          <a:p>
            <a:pPr marL="285750" indent="-285750">
              <a:spcAft>
                <a:spcPts val="1200"/>
              </a:spcAft>
              <a:buFont typeface="Wingdings" panose="05000000000000000000" pitchFamily="2" charset="2"/>
              <a:buChar char="§"/>
            </a:pPr>
            <a:endParaRPr lang="en-US" sz="1300" dirty="0">
              <a:solidFill>
                <a:schemeClr val="tx1">
                  <a:lumMod val="65000"/>
                  <a:lumOff val="35000"/>
                </a:schemeClr>
              </a:solidFill>
              <a:latin typeface="Helvetica Neue"/>
            </a:endParaRPr>
          </a:p>
        </p:txBody>
      </p:sp>
      <p:sp>
        <p:nvSpPr>
          <p:cNvPr id="19" name="TextBox 18"/>
          <p:cNvSpPr txBox="1"/>
          <p:nvPr/>
        </p:nvSpPr>
        <p:spPr>
          <a:xfrm>
            <a:off x="6908268" y="3218667"/>
            <a:ext cx="2367617" cy="461665"/>
          </a:xfrm>
          <a:prstGeom prst="rect">
            <a:avLst/>
          </a:prstGeom>
          <a:noFill/>
        </p:spPr>
        <p:txBody>
          <a:bodyPr wrap="square" rtlCol="0">
            <a:spAutoFit/>
          </a:bodyPr>
          <a:lstStyle/>
          <a:p>
            <a:pPr algn="ctr">
              <a:spcAft>
                <a:spcPts val="1200"/>
              </a:spcAft>
            </a:pPr>
            <a:r>
              <a:rPr lang="en-US" sz="2400" dirty="0">
                <a:solidFill>
                  <a:schemeClr val="tx1">
                    <a:lumMod val="65000"/>
                    <a:lumOff val="35000"/>
                  </a:schemeClr>
                </a:solidFill>
                <a:latin typeface="Helvetica "/>
              </a:rPr>
              <a:t>Future Work</a:t>
            </a:r>
          </a:p>
        </p:txBody>
      </p:sp>
      <p:sp>
        <p:nvSpPr>
          <p:cNvPr id="20" name="TextBox 19"/>
          <p:cNvSpPr txBox="1"/>
          <p:nvPr/>
        </p:nvSpPr>
        <p:spPr>
          <a:xfrm>
            <a:off x="6908267" y="3904364"/>
            <a:ext cx="3406001" cy="2926057"/>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en-US" sz="1300" dirty="0">
                <a:solidFill>
                  <a:schemeClr val="tx1">
                    <a:lumMod val="65000"/>
                    <a:lumOff val="35000"/>
                  </a:schemeClr>
                </a:solidFill>
                <a:latin typeface="Helvetica Neue"/>
              </a:rPr>
              <a:t>Improving recommendation functionality with dynamic questions</a:t>
            </a:r>
          </a:p>
          <a:p>
            <a:pPr marL="171450" indent="-171450">
              <a:lnSpc>
                <a:spcPct val="130000"/>
              </a:lnSpc>
              <a:buFont typeface="Arial" panose="020B0604020202020204" pitchFamily="34" charset="0"/>
              <a:buChar char="•"/>
            </a:pPr>
            <a:r>
              <a:rPr lang="en-US" sz="1300" dirty="0">
                <a:solidFill>
                  <a:schemeClr val="tx1">
                    <a:lumMod val="65000"/>
                    <a:lumOff val="35000"/>
                  </a:schemeClr>
                </a:solidFill>
                <a:latin typeface="Helvetica Neue"/>
              </a:rPr>
              <a:t>Increasing product scope</a:t>
            </a:r>
          </a:p>
          <a:p>
            <a:pPr marL="171450" indent="-171450">
              <a:lnSpc>
                <a:spcPct val="130000"/>
              </a:lnSpc>
              <a:buFont typeface="Arial" panose="020B0604020202020204" pitchFamily="34" charset="0"/>
              <a:buChar char="•"/>
            </a:pPr>
            <a:r>
              <a:rPr lang="en-US" sz="1300" dirty="0">
                <a:solidFill>
                  <a:schemeClr val="tx1">
                    <a:lumMod val="65000"/>
                    <a:lumOff val="35000"/>
                  </a:schemeClr>
                </a:solidFill>
                <a:latin typeface="Helvetica Neue"/>
              </a:rPr>
              <a:t>Improving the AI chatbot and increasing the accuracy</a:t>
            </a:r>
          </a:p>
          <a:p>
            <a:pPr marL="171450" indent="-171450">
              <a:lnSpc>
                <a:spcPct val="130000"/>
              </a:lnSpc>
              <a:buFont typeface="Arial" panose="020B0604020202020204" pitchFamily="34" charset="0"/>
              <a:buChar char="•"/>
            </a:pPr>
            <a:r>
              <a:rPr lang="en-US" sz="1300" dirty="0">
                <a:solidFill>
                  <a:schemeClr val="tx1">
                    <a:lumMod val="65000"/>
                    <a:lumOff val="35000"/>
                  </a:schemeClr>
                </a:solidFill>
                <a:latin typeface="Helvetica Neue"/>
              </a:rPr>
              <a:t>Embedding better and more efficient technologies</a:t>
            </a:r>
          </a:p>
          <a:p>
            <a:pPr marL="171450" indent="-171450">
              <a:lnSpc>
                <a:spcPct val="130000"/>
              </a:lnSpc>
              <a:buFont typeface="Arial" panose="020B0604020202020204" pitchFamily="34" charset="0"/>
              <a:buChar char="•"/>
            </a:pPr>
            <a:r>
              <a:rPr lang="en-US" sz="1300" dirty="0">
                <a:solidFill>
                  <a:schemeClr val="tx1">
                    <a:lumMod val="65000"/>
                    <a:lumOff val="35000"/>
                  </a:schemeClr>
                </a:solidFill>
                <a:latin typeface="Helvetica Neue"/>
              </a:rPr>
              <a:t>Moving onto cross platform implementation</a:t>
            </a:r>
          </a:p>
          <a:p>
            <a:pPr marL="171450" indent="-171450">
              <a:lnSpc>
                <a:spcPct val="130000"/>
              </a:lnSpc>
              <a:buFont typeface="Arial" panose="020B0604020202020204" pitchFamily="34" charset="0"/>
              <a:buChar char="•"/>
            </a:pPr>
            <a:r>
              <a:rPr lang="en-US" sz="1300" dirty="0">
                <a:solidFill>
                  <a:schemeClr val="tx1">
                    <a:lumMod val="65000"/>
                    <a:lumOff val="35000"/>
                  </a:schemeClr>
                </a:solidFill>
                <a:latin typeface="Helvetica Neue"/>
              </a:rPr>
              <a:t>Hope to bring forward application for industrial level</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2054" y="465614"/>
            <a:ext cx="2357092" cy="2467090"/>
          </a:xfrm>
          <a:prstGeom prst="rect">
            <a:avLst/>
          </a:prstGeom>
        </p:spPr>
      </p:pic>
      <p:sp>
        <p:nvSpPr>
          <p:cNvPr id="2" name="Slide Number Placeholder 1"/>
          <p:cNvSpPr>
            <a:spLocks noGrp="1"/>
          </p:cNvSpPr>
          <p:nvPr>
            <p:ph type="sldNum" sz="quarter" idx="12"/>
          </p:nvPr>
        </p:nvSpPr>
        <p:spPr/>
        <p:txBody>
          <a:bodyPr/>
          <a:lstStyle/>
          <a:p>
            <a:fld id="{03F72C40-69B1-4004-9DDC-1C15ADD2C50E}" type="slidenum">
              <a:rPr lang="en-GB" smtClean="0"/>
              <a:t>10</a:t>
            </a:fld>
            <a:endParaRPr lang="en-GB"/>
          </a:p>
        </p:txBody>
      </p:sp>
    </p:spTree>
    <p:custDataLst>
      <p:tags r:id="rId1"/>
    </p:custDataLst>
    <p:extLst>
      <p:ext uri="{BB962C8B-B14F-4D97-AF65-F5344CB8AC3E}">
        <p14:creationId xmlns:p14="http://schemas.microsoft.com/office/powerpoint/2010/main" val="1834700169"/>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1064846" y="387349"/>
            <a:ext cx="4729286" cy="549275"/>
          </a:xfrm>
          <a:solidFill>
            <a:srgbClr val="1F4E79"/>
          </a:solidFill>
          <a:ln>
            <a:solidFill>
              <a:srgbClr val="1F4E79"/>
            </a:solidFill>
          </a:ln>
          <a:effectLst>
            <a:outerShdw blurRad="50800" dist="38100" dir="5400000" algn="t" rotWithShape="0">
              <a:prstClr val="black">
                <a:alpha val="40000"/>
              </a:prstClr>
            </a:outerShdw>
          </a:effectLst>
        </p:spPr>
        <p:txBody>
          <a:bodyPr>
            <a:normAutofit/>
          </a:bodyPr>
          <a:lstStyle/>
          <a:p>
            <a:pPr algn="ctr"/>
            <a:r>
              <a:rPr lang="en-US" sz="3200" dirty="0">
                <a:solidFill>
                  <a:schemeClr val="bg1"/>
                </a:solidFill>
                <a:latin typeface="Helvetica "/>
              </a:rPr>
              <a:t>Discussion &amp; Conclusion</a:t>
            </a:r>
          </a:p>
        </p:txBody>
      </p:sp>
      <p:sp>
        <p:nvSpPr>
          <p:cNvPr id="13" name="TextBox 12"/>
          <p:cNvSpPr txBox="1"/>
          <p:nvPr/>
        </p:nvSpPr>
        <p:spPr>
          <a:xfrm>
            <a:off x="8046232" y="1973960"/>
            <a:ext cx="2891651" cy="1738361"/>
          </a:xfrm>
          <a:prstGeom prst="rect">
            <a:avLst/>
          </a:prstGeom>
          <a:noFill/>
        </p:spPr>
        <p:txBody>
          <a:bodyPr wrap="square" rtlCol="0">
            <a:spAutoFit/>
          </a:bodyPr>
          <a:lstStyle/>
          <a:p>
            <a:pPr marL="171450" indent="-171450">
              <a:lnSpc>
                <a:spcPct val="150000"/>
              </a:lnSpc>
              <a:spcAft>
                <a:spcPts val="1200"/>
              </a:spcAft>
              <a:buFont typeface="Arial" panose="020B0604020202020204" pitchFamily="34" charset="0"/>
              <a:buChar char="•"/>
            </a:pPr>
            <a:r>
              <a:rPr lang="en-US" sz="1100" dirty="0">
                <a:solidFill>
                  <a:schemeClr val="tx1">
                    <a:lumMod val="65000"/>
                    <a:lumOff val="35000"/>
                  </a:schemeClr>
                </a:solidFill>
                <a:latin typeface="Helvetica Neue"/>
              </a:rPr>
              <a:t>Implement the database on a relational basis or learn to improvise by using cloud functions and external services.</a:t>
            </a:r>
          </a:p>
          <a:p>
            <a:pPr marL="171450" indent="-171450">
              <a:lnSpc>
                <a:spcPct val="150000"/>
              </a:lnSpc>
              <a:spcAft>
                <a:spcPts val="1200"/>
              </a:spcAft>
              <a:buFont typeface="Arial" panose="020B0604020202020204" pitchFamily="34" charset="0"/>
              <a:buChar char="•"/>
            </a:pPr>
            <a:r>
              <a:rPr lang="en-US" sz="1100" dirty="0">
                <a:solidFill>
                  <a:schemeClr val="tx1">
                    <a:lumMod val="65000"/>
                    <a:lumOff val="35000"/>
                  </a:schemeClr>
                </a:solidFill>
                <a:latin typeface="Helvetica Neue"/>
              </a:rPr>
              <a:t>The application can be developed in IOS for Apple users. Also allow users to use the application in multiple languages </a:t>
            </a:r>
            <a:endParaRPr lang="en-US" sz="900" dirty="0">
              <a:solidFill>
                <a:schemeClr val="tx1">
                  <a:lumMod val="65000"/>
                  <a:lumOff val="35000"/>
                </a:schemeClr>
              </a:solidFill>
              <a:latin typeface="Helvetica Neue"/>
            </a:endParaRPr>
          </a:p>
        </p:txBody>
      </p:sp>
      <p:sp>
        <p:nvSpPr>
          <p:cNvPr id="14" name="TextBox 13"/>
          <p:cNvSpPr txBox="1"/>
          <p:nvPr/>
        </p:nvSpPr>
        <p:spPr>
          <a:xfrm>
            <a:off x="8046235" y="1468315"/>
            <a:ext cx="2891651" cy="400110"/>
          </a:xfrm>
          <a:prstGeom prst="rect">
            <a:avLst/>
          </a:prstGeom>
          <a:noFill/>
        </p:spPr>
        <p:txBody>
          <a:bodyPr wrap="square" rtlCol="0">
            <a:spAutoFit/>
          </a:bodyPr>
          <a:lstStyle/>
          <a:p>
            <a:pPr>
              <a:spcAft>
                <a:spcPts val="1200"/>
              </a:spcAft>
            </a:pPr>
            <a:r>
              <a:rPr lang="en-US" sz="2000" dirty="0">
                <a:solidFill>
                  <a:schemeClr val="tx1">
                    <a:lumMod val="65000"/>
                    <a:lumOff val="35000"/>
                  </a:schemeClr>
                </a:solidFill>
                <a:latin typeface="Helvetica "/>
              </a:rPr>
              <a:t>Recommendations</a:t>
            </a:r>
            <a:endParaRPr lang="en-US" sz="1400" dirty="0">
              <a:solidFill>
                <a:schemeClr val="tx1">
                  <a:lumMod val="65000"/>
                  <a:lumOff val="35000"/>
                </a:schemeClr>
              </a:solidFill>
              <a:latin typeface="Helvetica "/>
            </a:endParaRPr>
          </a:p>
        </p:txBody>
      </p:sp>
      <p:sp>
        <p:nvSpPr>
          <p:cNvPr id="17" name="TextBox 16"/>
          <p:cNvSpPr txBox="1"/>
          <p:nvPr/>
        </p:nvSpPr>
        <p:spPr>
          <a:xfrm>
            <a:off x="1097327" y="1468315"/>
            <a:ext cx="2891651" cy="400110"/>
          </a:xfrm>
          <a:prstGeom prst="rect">
            <a:avLst/>
          </a:prstGeom>
          <a:noFill/>
        </p:spPr>
        <p:txBody>
          <a:bodyPr wrap="square" rtlCol="0">
            <a:spAutoFit/>
          </a:bodyPr>
          <a:lstStyle/>
          <a:p>
            <a:pPr>
              <a:spcAft>
                <a:spcPts val="1200"/>
              </a:spcAft>
            </a:pPr>
            <a:r>
              <a:rPr lang="en-US" sz="2000" dirty="0">
                <a:solidFill>
                  <a:schemeClr val="tx1">
                    <a:lumMod val="65000"/>
                    <a:lumOff val="35000"/>
                  </a:schemeClr>
                </a:solidFill>
                <a:latin typeface="Helvetica "/>
              </a:rPr>
              <a:t>Major Achievements</a:t>
            </a:r>
            <a:endParaRPr lang="en-US" sz="1400" dirty="0">
              <a:solidFill>
                <a:schemeClr val="tx1">
                  <a:lumMod val="65000"/>
                  <a:lumOff val="35000"/>
                </a:schemeClr>
              </a:solidFill>
              <a:latin typeface="Helvetica "/>
            </a:endParaRPr>
          </a:p>
        </p:txBody>
      </p:sp>
      <p:sp>
        <p:nvSpPr>
          <p:cNvPr id="18" name="TextBox 17"/>
          <p:cNvSpPr txBox="1"/>
          <p:nvPr/>
        </p:nvSpPr>
        <p:spPr>
          <a:xfrm>
            <a:off x="4475527" y="2008874"/>
            <a:ext cx="2891651" cy="3977435"/>
          </a:xfrm>
          <a:prstGeom prst="rect">
            <a:avLst/>
          </a:prstGeom>
          <a:noFill/>
        </p:spPr>
        <p:txBody>
          <a:bodyPr wrap="square" rtlCol="0">
            <a:spAutoFit/>
          </a:bodyPr>
          <a:lstStyle/>
          <a:p>
            <a:pPr marL="171450" indent="-171450">
              <a:lnSpc>
                <a:spcPct val="150000"/>
              </a:lnSpc>
              <a:spcAft>
                <a:spcPts val="1200"/>
              </a:spcAft>
              <a:buFont typeface="Arial" panose="020B0604020202020204" pitchFamily="34" charset="0"/>
              <a:buChar char="•"/>
            </a:pPr>
            <a:r>
              <a:rPr lang="en-US" sz="1100" dirty="0">
                <a:solidFill>
                  <a:schemeClr val="tx1">
                    <a:lumMod val="65000"/>
                    <a:lumOff val="35000"/>
                  </a:schemeClr>
                </a:solidFill>
                <a:latin typeface="Helvetica Neue"/>
              </a:rPr>
              <a:t>The system is only limited in the English language due to a lack of overall language literacy.</a:t>
            </a:r>
          </a:p>
          <a:p>
            <a:pPr marL="171450" indent="-171450">
              <a:lnSpc>
                <a:spcPct val="150000"/>
              </a:lnSpc>
              <a:spcAft>
                <a:spcPts val="1200"/>
              </a:spcAft>
              <a:buFont typeface="Arial" panose="020B0604020202020204" pitchFamily="34" charset="0"/>
              <a:buChar char="•"/>
            </a:pPr>
            <a:r>
              <a:rPr lang="en-US" sz="1100" dirty="0">
                <a:solidFill>
                  <a:schemeClr val="tx1">
                    <a:lumMod val="65000"/>
                    <a:lumOff val="35000"/>
                  </a:schemeClr>
                </a:solidFill>
                <a:latin typeface="Helvetica Neue"/>
              </a:rPr>
              <a:t>Now, it is just a mobile application, although it can be adapted for other platforms in the future. </a:t>
            </a:r>
          </a:p>
          <a:p>
            <a:pPr marL="171450" indent="-171450">
              <a:lnSpc>
                <a:spcPct val="150000"/>
              </a:lnSpc>
              <a:spcAft>
                <a:spcPts val="1200"/>
              </a:spcAft>
              <a:buFont typeface="Arial" panose="020B0604020202020204" pitchFamily="34" charset="0"/>
              <a:buChar char="•"/>
            </a:pPr>
            <a:r>
              <a:rPr lang="en-US" sz="1100" dirty="0">
                <a:solidFill>
                  <a:schemeClr val="tx1">
                    <a:lumMod val="65000"/>
                    <a:lumOff val="35000"/>
                  </a:schemeClr>
                </a:solidFill>
                <a:latin typeface="Helvetica Neue"/>
              </a:rPr>
              <a:t>Problems occurred in chatbot due to insufficiency of knowledge and training</a:t>
            </a:r>
          </a:p>
          <a:p>
            <a:pPr marL="171450" indent="-171450">
              <a:lnSpc>
                <a:spcPct val="150000"/>
              </a:lnSpc>
              <a:spcAft>
                <a:spcPts val="1200"/>
              </a:spcAft>
              <a:buFont typeface="Arial" panose="020B0604020202020204" pitchFamily="34" charset="0"/>
              <a:buChar char="•"/>
            </a:pPr>
            <a:r>
              <a:rPr lang="en-US" sz="1100" dirty="0">
                <a:solidFill>
                  <a:schemeClr val="tx1">
                    <a:lumMod val="65000"/>
                    <a:lumOff val="35000"/>
                  </a:schemeClr>
                </a:solidFill>
                <a:latin typeface="Helvetica Neue"/>
              </a:rPr>
              <a:t>The application is only developed for Android OS users, since it has not yet been developed for IOS devices.</a:t>
            </a:r>
          </a:p>
          <a:p>
            <a:pPr marL="171450" indent="-171450">
              <a:lnSpc>
                <a:spcPct val="150000"/>
              </a:lnSpc>
              <a:spcAft>
                <a:spcPts val="1200"/>
              </a:spcAft>
              <a:buFont typeface="Arial" panose="020B0604020202020204" pitchFamily="34" charset="0"/>
              <a:buChar char="•"/>
            </a:pPr>
            <a:r>
              <a:rPr lang="en-US" sz="1100" dirty="0">
                <a:solidFill>
                  <a:schemeClr val="tx1">
                    <a:lumMod val="65000"/>
                    <a:lumOff val="35000"/>
                  </a:schemeClr>
                </a:solidFill>
                <a:latin typeface="Helvetica Neue"/>
              </a:rPr>
              <a:t>Access to application is restricted where there is no or a weak internet service.</a:t>
            </a:r>
          </a:p>
        </p:txBody>
      </p:sp>
      <p:sp>
        <p:nvSpPr>
          <p:cNvPr id="19" name="TextBox 18"/>
          <p:cNvSpPr txBox="1"/>
          <p:nvPr/>
        </p:nvSpPr>
        <p:spPr>
          <a:xfrm>
            <a:off x="4475527" y="1468315"/>
            <a:ext cx="2891651" cy="400110"/>
          </a:xfrm>
          <a:prstGeom prst="rect">
            <a:avLst/>
          </a:prstGeom>
          <a:noFill/>
        </p:spPr>
        <p:txBody>
          <a:bodyPr wrap="square" rtlCol="0">
            <a:spAutoFit/>
          </a:bodyPr>
          <a:lstStyle/>
          <a:p>
            <a:pPr>
              <a:spcAft>
                <a:spcPts val="1200"/>
              </a:spcAft>
            </a:pPr>
            <a:r>
              <a:rPr lang="en-US" sz="2000" dirty="0">
                <a:solidFill>
                  <a:schemeClr val="tx1">
                    <a:lumMod val="65000"/>
                    <a:lumOff val="35000"/>
                  </a:schemeClr>
                </a:solidFill>
                <a:latin typeface="Helvetica "/>
              </a:rPr>
              <a:t>Major Limitations</a:t>
            </a:r>
            <a:endParaRPr lang="en-US" sz="1400" dirty="0">
              <a:solidFill>
                <a:schemeClr val="tx1">
                  <a:lumMod val="65000"/>
                  <a:lumOff val="35000"/>
                </a:schemeClr>
              </a:solidFill>
              <a:latin typeface="Helvetica "/>
            </a:endParaRPr>
          </a:p>
        </p:txBody>
      </p:sp>
      <p:sp>
        <p:nvSpPr>
          <p:cNvPr id="20" name="TextBox 19"/>
          <p:cNvSpPr txBox="1"/>
          <p:nvPr/>
        </p:nvSpPr>
        <p:spPr>
          <a:xfrm>
            <a:off x="1064846" y="2008874"/>
            <a:ext cx="2891651" cy="4377545"/>
          </a:xfrm>
          <a:prstGeom prst="rect">
            <a:avLst/>
          </a:prstGeom>
          <a:noFill/>
        </p:spPr>
        <p:txBody>
          <a:bodyPr wrap="square" rtlCol="0">
            <a:spAutoFit/>
          </a:bodyPr>
          <a:lstStyle/>
          <a:p>
            <a:pPr marL="171450" lvl="0" indent="-171450">
              <a:lnSpc>
                <a:spcPct val="150000"/>
              </a:lnSpc>
              <a:buFont typeface="Arial" panose="020B0604020202020204" pitchFamily="34" charset="0"/>
              <a:buChar char="•"/>
            </a:pPr>
            <a:r>
              <a:rPr lang="en-GB" sz="1100" dirty="0">
                <a:solidFill>
                  <a:schemeClr val="tx1">
                    <a:lumMod val="65000"/>
                    <a:lumOff val="35000"/>
                  </a:schemeClr>
                </a:solidFill>
                <a:latin typeface="Helvetica Neue"/>
              </a:rPr>
              <a:t>Learning the importance and the effort required in implementing using the basic idea of artificial intelligence and algorithms.</a:t>
            </a:r>
          </a:p>
          <a:p>
            <a:pPr marL="171450" lvl="0" indent="-171450">
              <a:lnSpc>
                <a:spcPct val="150000"/>
              </a:lnSpc>
              <a:buFont typeface="Arial" panose="020B0604020202020204" pitchFamily="34" charset="0"/>
              <a:buChar char="•"/>
            </a:pPr>
            <a:endParaRPr lang="en-GB" sz="1100" dirty="0">
              <a:solidFill>
                <a:schemeClr val="tx1">
                  <a:lumMod val="65000"/>
                  <a:lumOff val="35000"/>
                </a:schemeClr>
              </a:solidFill>
              <a:latin typeface="Helvetica Neue"/>
            </a:endParaRPr>
          </a:p>
          <a:p>
            <a:pPr marL="171450" lvl="0" indent="-171450">
              <a:lnSpc>
                <a:spcPct val="150000"/>
              </a:lnSpc>
              <a:buFont typeface="Arial" panose="020B0604020202020204" pitchFamily="34" charset="0"/>
              <a:buChar char="•"/>
            </a:pPr>
            <a:r>
              <a:rPr lang="en-GB" sz="1100" dirty="0">
                <a:solidFill>
                  <a:schemeClr val="tx1">
                    <a:lumMod val="65000"/>
                    <a:lumOff val="35000"/>
                  </a:schemeClr>
                </a:solidFill>
                <a:latin typeface="Helvetica Neue"/>
              </a:rPr>
              <a:t>Developing a user friendly platform capable of viewing statistics of past preferences and recommending mobile phones, preferences using a idea of Artificial intelligence with .natural language toolkit and deep learning techniques</a:t>
            </a:r>
          </a:p>
          <a:p>
            <a:pPr marL="171450" lvl="0" indent="-171450">
              <a:lnSpc>
                <a:spcPct val="150000"/>
              </a:lnSpc>
              <a:buFont typeface="Arial" panose="020B0604020202020204" pitchFamily="34" charset="0"/>
              <a:buChar char="•"/>
            </a:pPr>
            <a:endParaRPr lang="en-GB" sz="1100" dirty="0">
              <a:solidFill>
                <a:schemeClr val="tx1">
                  <a:lumMod val="65000"/>
                  <a:lumOff val="35000"/>
                </a:schemeClr>
              </a:solidFill>
              <a:latin typeface="Helvetica Neue"/>
            </a:endParaRPr>
          </a:p>
          <a:p>
            <a:pPr marL="171450" lvl="0" indent="-171450">
              <a:lnSpc>
                <a:spcPct val="150000"/>
              </a:lnSpc>
              <a:buFont typeface="Arial" panose="020B0604020202020204" pitchFamily="34" charset="0"/>
              <a:buChar char="•"/>
            </a:pPr>
            <a:r>
              <a:rPr lang="en-GB" sz="1100" dirty="0">
                <a:solidFill>
                  <a:schemeClr val="tx1">
                    <a:lumMod val="65000"/>
                    <a:lumOff val="35000"/>
                  </a:schemeClr>
                </a:solidFill>
                <a:latin typeface="Helvetica Neue"/>
              </a:rPr>
              <a:t>Identifying research shortcomings and evaluating methods to improve existing issues in the future of development with reference to additional technologies.</a:t>
            </a:r>
          </a:p>
        </p:txBody>
      </p:sp>
      <p:sp>
        <p:nvSpPr>
          <p:cNvPr id="2" name="Slide Number Placeholder 1"/>
          <p:cNvSpPr>
            <a:spLocks noGrp="1"/>
          </p:cNvSpPr>
          <p:nvPr>
            <p:ph type="sldNum" sz="quarter" idx="12"/>
          </p:nvPr>
        </p:nvSpPr>
        <p:spPr/>
        <p:txBody>
          <a:bodyPr/>
          <a:lstStyle/>
          <a:p>
            <a:fld id="{03F72C40-69B1-4004-9DDC-1C15ADD2C50E}" type="slidenum">
              <a:rPr lang="en-GB" smtClean="0"/>
              <a:t>11</a:t>
            </a:fld>
            <a:endParaRPr lang="en-GB"/>
          </a:p>
        </p:txBody>
      </p:sp>
    </p:spTree>
    <p:custDataLst>
      <p:tags r:id="rId1"/>
    </p:custDataLst>
    <p:extLst>
      <p:ext uri="{BB962C8B-B14F-4D97-AF65-F5344CB8AC3E}">
        <p14:creationId xmlns:p14="http://schemas.microsoft.com/office/powerpoint/2010/main" val="1593337356"/>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08055" y="4446404"/>
            <a:ext cx="2438745" cy="630942"/>
          </a:xfrm>
          <a:prstGeom prst="rect">
            <a:avLst/>
          </a:prstGeom>
          <a:noFill/>
        </p:spPr>
        <p:txBody>
          <a:bodyPr wrap="none" rtlCol="0">
            <a:spAutoFit/>
          </a:bodyPr>
          <a:lstStyle/>
          <a:p>
            <a:r>
              <a:rPr lang="en-US" sz="3500" b="1" dirty="0">
                <a:solidFill>
                  <a:srgbClr val="1F4E79"/>
                </a:solidFill>
                <a:latin typeface="Helvetica "/>
              </a:rPr>
              <a:t>Thank You</a:t>
            </a:r>
          </a:p>
        </p:txBody>
      </p:sp>
      <p:sp>
        <p:nvSpPr>
          <p:cNvPr id="8" name="TextBox 7"/>
          <p:cNvSpPr txBox="1"/>
          <p:nvPr/>
        </p:nvSpPr>
        <p:spPr>
          <a:xfrm>
            <a:off x="4089658" y="5204309"/>
            <a:ext cx="4039274" cy="436273"/>
          </a:xfrm>
          <a:prstGeom prst="rect">
            <a:avLst/>
          </a:prstGeom>
          <a:noFill/>
        </p:spPr>
        <p:txBody>
          <a:bodyPr wrap="square" rtlCol="0">
            <a:spAutoFit/>
          </a:bodyPr>
          <a:lstStyle/>
          <a:p>
            <a:pPr>
              <a:lnSpc>
                <a:spcPct val="150000"/>
              </a:lnSpc>
              <a:spcAft>
                <a:spcPts val="1200"/>
              </a:spcAft>
            </a:pPr>
            <a:r>
              <a:rPr lang="en-US" sz="1700" dirty="0">
                <a:solidFill>
                  <a:schemeClr val="tx1">
                    <a:lumMod val="65000"/>
                    <a:lumOff val="35000"/>
                  </a:schemeClr>
                </a:solidFill>
                <a:latin typeface="Helvetica Neue"/>
              </a:rPr>
              <a:t>Email: dementiacare29113@gmail.com</a:t>
            </a:r>
          </a:p>
        </p:txBody>
      </p:sp>
      <p:cxnSp>
        <p:nvCxnSpPr>
          <p:cNvPr id="5" name="Straight Connector 4"/>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03F72C40-69B1-4004-9DDC-1C15ADD2C50E}" type="slidenum">
              <a:rPr lang="en-GB" smtClean="0"/>
              <a:t>12</a:t>
            </a:fld>
            <a:endParaRPr lang="en-GB"/>
          </a:p>
        </p:txBody>
      </p:sp>
      <p:pic>
        <p:nvPicPr>
          <p:cNvPr id="10" name="Content Placeholder 9">
            <a:extLst>
              <a:ext uri="{FF2B5EF4-FFF2-40B4-BE49-F238E27FC236}">
                <a16:creationId xmlns:a16="http://schemas.microsoft.com/office/drawing/2014/main" id="{41D4A8BA-7A13-4B66-AC16-28E42BBD41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22125" y="1199867"/>
            <a:ext cx="3410604" cy="2851126"/>
          </a:xfrm>
        </p:spPr>
      </p:pic>
    </p:spTree>
    <p:extLst>
      <p:ext uri="{BB962C8B-B14F-4D97-AF65-F5344CB8AC3E}">
        <p14:creationId xmlns:p14="http://schemas.microsoft.com/office/powerpoint/2010/main" val="1825285600"/>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319946" y="1575784"/>
            <a:ext cx="3770799" cy="477054"/>
          </a:xfrm>
          <a:prstGeom prst="rect">
            <a:avLst/>
          </a:prstGeom>
          <a:solidFill>
            <a:schemeClr val="bg1">
              <a:lumMod val="95000"/>
            </a:schemeClr>
          </a:solidFill>
          <a:ln>
            <a:noFill/>
          </a:ln>
          <a:effectLst/>
        </p:spPr>
        <p:txBody>
          <a:bodyPr wrap="square" rtlCol="0">
            <a:spAutoFit/>
          </a:bodyPr>
          <a:lstStyle/>
          <a:p>
            <a:pPr algn="ctr">
              <a:spcAft>
                <a:spcPts val="1200"/>
              </a:spcAft>
            </a:pPr>
            <a:r>
              <a:rPr lang="en-US" sz="2500" dirty="0">
                <a:solidFill>
                  <a:schemeClr val="tx1">
                    <a:lumMod val="65000"/>
                    <a:lumOff val="35000"/>
                  </a:schemeClr>
                </a:solidFill>
                <a:latin typeface="Helvetica" panose="020B0604020202020204" pitchFamily="34" charset="0"/>
                <a:cs typeface="Helvetica" panose="020B0604020202020204" pitchFamily="34" charset="0"/>
              </a:rPr>
              <a:t>Research Considerations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9245" y="3297115"/>
            <a:ext cx="3032941" cy="3006970"/>
          </a:xfrm>
          <a:prstGeom prst="rect">
            <a:avLst/>
          </a:prstGeom>
        </p:spPr>
      </p:pic>
      <p:sp>
        <p:nvSpPr>
          <p:cNvPr id="9" name="Title 1"/>
          <p:cNvSpPr>
            <a:spLocks noGrp="1"/>
          </p:cNvSpPr>
          <p:nvPr>
            <p:ph type="title"/>
          </p:nvPr>
        </p:nvSpPr>
        <p:spPr>
          <a:xfrm>
            <a:off x="1319947" y="492369"/>
            <a:ext cx="2522415" cy="549275"/>
          </a:xfrm>
          <a:solidFill>
            <a:srgbClr val="1F4E79"/>
          </a:solidFill>
          <a:ln>
            <a:solidFill>
              <a:srgbClr val="1F4E79"/>
            </a:solidFill>
          </a:ln>
          <a:effectLst>
            <a:outerShdw blurRad="50800" dist="38100" dir="5400000" algn="t" rotWithShape="0">
              <a:prstClr val="black">
                <a:alpha val="40000"/>
              </a:prstClr>
            </a:outerShdw>
          </a:effectLst>
        </p:spPr>
        <p:txBody>
          <a:bodyPr>
            <a:normAutofit/>
          </a:bodyPr>
          <a:lstStyle/>
          <a:p>
            <a:pPr algn="ctr"/>
            <a:r>
              <a:rPr lang="en-US" sz="3200" dirty="0">
                <a:solidFill>
                  <a:schemeClr val="bg1"/>
                </a:solidFill>
                <a:latin typeface="Helvetica" panose="020B0604020202020204" pitchFamily="34" charset="0"/>
                <a:cs typeface="Helvetica" panose="020B0604020202020204" pitchFamily="34" charset="0"/>
              </a:rPr>
              <a:t>Background</a:t>
            </a:r>
          </a:p>
        </p:txBody>
      </p:sp>
      <p:sp>
        <p:nvSpPr>
          <p:cNvPr id="13" name="TextBox 12"/>
          <p:cNvSpPr txBox="1"/>
          <p:nvPr/>
        </p:nvSpPr>
        <p:spPr>
          <a:xfrm>
            <a:off x="1319945" y="2586978"/>
            <a:ext cx="7186491" cy="30013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solidFill>
                  <a:schemeClr val="tx1">
                    <a:lumMod val="65000"/>
                    <a:lumOff val="35000"/>
                  </a:schemeClr>
                </a:solidFill>
                <a:latin typeface="Helvetica Neue"/>
              </a:rPr>
              <a:t>Dementia is recognized as one of the growing social health problems</a:t>
            </a:r>
          </a:p>
          <a:p>
            <a:pPr marL="285750" indent="-285750" algn="just">
              <a:lnSpc>
                <a:spcPct val="150000"/>
              </a:lnSpc>
              <a:buFont typeface="Arial" panose="020B0604020202020204" pitchFamily="34" charset="0"/>
              <a:buChar char="•"/>
            </a:pPr>
            <a:r>
              <a:rPr lang="en-US" sz="1600" dirty="0">
                <a:solidFill>
                  <a:schemeClr val="tx1">
                    <a:lumMod val="65000"/>
                    <a:lumOff val="35000"/>
                  </a:schemeClr>
                </a:solidFill>
                <a:latin typeface="Helvetica Neue"/>
              </a:rPr>
              <a:t>Dementia is caused by abnormal brain changes of a person</a:t>
            </a:r>
          </a:p>
          <a:p>
            <a:pPr marL="285750" indent="-285750" algn="just">
              <a:lnSpc>
                <a:spcPct val="150000"/>
              </a:lnSpc>
              <a:buFont typeface="Arial" panose="020B0604020202020204" pitchFamily="34" charset="0"/>
              <a:buChar char="•"/>
            </a:pPr>
            <a:r>
              <a:rPr lang="en-US" sz="1600" dirty="0">
                <a:solidFill>
                  <a:schemeClr val="tx1">
                    <a:lumMod val="65000"/>
                    <a:lumOff val="35000"/>
                  </a:schemeClr>
                </a:solidFill>
                <a:latin typeface="Helvetica Neue"/>
              </a:rPr>
              <a:t>Dementia have difficulties in concentrating, their span of attention is low</a:t>
            </a:r>
          </a:p>
          <a:p>
            <a:pPr marL="285750" indent="-285750" algn="just">
              <a:lnSpc>
                <a:spcPct val="150000"/>
              </a:lnSpc>
              <a:buFont typeface="Arial" panose="020B0604020202020204" pitchFamily="34" charset="0"/>
              <a:buChar char="•"/>
            </a:pPr>
            <a:r>
              <a:rPr lang="en-US" sz="1600" dirty="0">
                <a:solidFill>
                  <a:schemeClr val="tx1">
                    <a:lumMod val="65000"/>
                    <a:lumOff val="35000"/>
                  </a:schemeClr>
                </a:solidFill>
                <a:latin typeface="Helvetica Neue"/>
              </a:rPr>
              <a:t>Due to this reason, the caretakers find it difficult to handle them</a:t>
            </a:r>
          </a:p>
          <a:p>
            <a:pPr marL="285750" indent="-285750" algn="just">
              <a:lnSpc>
                <a:spcPct val="150000"/>
              </a:lnSpc>
              <a:buFont typeface="Arial" panose="020B0604020202020204" pitchFamily="34" charset="0"/>
              <a:buChar char="•"/>
            </a:pPr>
            <a:r>
              <a:rPr lang="en-US" sz="1600" dirty="0">
                <a:solidFill>
                  <a:schemeClr val="tx1">
                    <a:lumMod val="65000"/>
                    <a:lumOff val="35000"/>
                  </a:schemeClr>
                </a:solidFill>
                <a:latin typeface="Helvetica Neue"/>
              </a:rPr>
              <a:t>Provide activities to remember things and build their attention through calm sounds</a:t>
            </a:r>
          </a:p>
          <a:p>
            <a:pPr marL="285750" indent="-285750" algn="just">
              <a:lnSpc>
                <a:spcPct val="150000"/>
              </a:lnSpc>
              <a:buFont typeface="Arial" panose="020B0604020202020204" pitchFamily="34" charset="0"/>
              <a:buChar char="•"/>
            </a:pPr>
            <a:r>
              <a:rPr lang="en-US" sz="1600" dirty="0">
                <a:solidFill>
                  <a:schemeClr val="tx1">
                    <a:lumMod val="65000"/>
                    <a:lumOff val="35000"/>
                  </a:schemeClr>
                </a:solidFill>
                <a:latin typeface="Helvetica Neue"/>
              </a:rPr>
              <a:t>Insufficient functionalities in the existing system to solve the problems </a:t>
            </a:r>
          </a:p>
          <a:p>
            <a:pPr>
              <a:lnSpc>
                <a:spcPct val="150000"/>
              </a:lnSpc>
              <a:spcAft>
                <a:spcPts val="1200"/>
              </a:spcAft>
            </a:pPr>
            <a:endParaRPr lang="en-US" sz="1600" dirty="0">
              <a:solidFill>
                <a:schemeClr val="tx1">
                  <a:lumMod val="65000"/>
                  <a:lumOff val="35000"/>
                </a:schemeClr>
              </a:solidFill>
              <a:latin typeface="Helvetica Neue"/>
            </a:endParaRPr>
          </a:p>
        </p:txBody>
      </p:sp>
      <p:sp>
        <p:nvSpPr>
          <p:cNvPr id="2" name="Slide Number Placeholder 1"/>
          <p:cNvSpPr>
            <a:spLocks noGrp="1"/>
          </p:cNvSpPr>
          <p:nvPr>
            <p:ph type="sldNum" sz="quarter" idx="12"/>
          </p:nvPr>
        </p:nvSpPr>
        <p:spPr/>
        <p:txBody>
          <a:bodyPr/>
          <a:lstStyle/>
          <a:p>
            <a:fld id="{03F72C40-69B1-4004-9DDC-1C15ADD2C50E}" type="slidenum">
              <a:rPr lang="en-GB" smtClean="0"/>
              <a:t>2</a:t>
            </a:fld>
            <a:endParaRPr lang="en-GB"/>
          </a:p>
        </p:txBody>
      </p:sp>
    </p:spTree>
    <p:custDataLst>
      <p:tags r:id="rId1"/>
    </p:custDataLst>
    <p:extLst>
      <p:ext uri="{BB962C8B-B14F-4D97-AF65-F5344CB8AC3E}">
        <p14:creationId xmlns:p14="http://schemas.microsoft.com/office/powerpoint/2010/main" val="3252771539"/>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94508" y="1299346"/>
            <a:ext cx="2979615" cy="461665"/>
          </a:xfrm>
          <a:prstGeom prst="rect">
            <a:avLst/>
          </a:prstGeom>
          <a:solidFill>
            <a:schemeClr val="accent5">
              <a:lumMod val="75000"/>
            </a:schemeClr>
          </a:solidFill>
          <a:effectLst>
            <a:outerShdw blurRad="50800" dist="38100" dir="5400000" algn="t" rotWithShape="0">
              <a:prstClr val="black">
                <a:alpha val="40000"/>
              </a:prstClr>
            </a:outerShdw>
          </a:effectLst>
        </p:spPr>
        <p:txBody>
          <a:bodyPr wrap="square" rtlCol="0">
            <a:spAutoFit/>
          </a:bodyPr>
          <a:lstStyle/>
          <a:p>
            <a:pPr algn="ctr">
              <a:spcAft>
                <a:spcPts val="1200"/>
              </a:spcAft>
            </a:pPr>
            <a:r>
              <a:rPr lang="en-US" sz="2400" dirty="0">
                <a:solidFill>
                  <a:schemeClr val="bg1"/>
                </a:solidFill>
                <a:latin typeface="Helvetica" panose="020B0604020202020204" pitchFamily="34" charset="0"/>
                <a:cs typeface="Helvetica" panose="020B0604020202020204" pitchFamily="34" charset="0"/>
              </a:rPr>
              <a:t>Solution Objectives</a:t>
            </a:r>
            <a:endParaRPr lang="en-US" sz="2800" dirty="0">
              <a:solidFill>
                <a:schemeClr val="bg1"/>
              </a:solidFill>
              <a:latin typeface="Helvetica" panose="020B0604020202020204" pitchFamily="34" charset="0"/>
              <a:cs typeface="Helvetica" panose="020B0604020202020204" pitchFamily="34" charset="0"/>
            </a:endParaRPr>
          </a:p>
        </p:txBody>
      </p:sp>
      <p:sp>
        <p:nvSpPr>
          <p:cNvPr id="9" name="Rectangle 8"/>
          <p:cNvSpPr/>
          <p:nvPr/>
        </p:nvSpPr>
        <p:spPr>
          <a:xfrm>
            <a:off x="994507" y="2083175"/>
            <a:ext cx="5585587" cy="646331"/>
          </a:xfrm>
          <a:prstGeom prst="rect">
            <a:avLst/>
          </a:prstGeom>
          <a:solidFill>
            <a:schemeClr val="bg1">
              <a:lumMod val="95000"/>
            </a:schemeClr>
          </a:solidFill>
        </p:spPr>
        <p:txBody>
          <a:bodyPr wrap="square">
            <a:spAutoFit/>
          </a:bodyPr>
          <a:lstStyle/>
          <a:p>
            <a:pPr lvl="0"/>
            <a:r>
              <a:rPr lang="en-GB" dirty="0"/>
              <a:t>To Develop a mobile application to improve mental health and quality of life a person with Dementia.</a:t>
            </a:r>
          </a:p>
        </p:txBody>
      </p:sp>
      <p:sp>
        <p:nvSpPr>
          <p:cNvPr id="18" name="Title 1"/>
          <p:cNvSpPr txBox="1">
            <a:spLocks/>
          </p:cNvSpPr>
          <p:nvPr/>
        </p:nvSpPr>
        <p:spPr>
          <a:xfrm>
            <a:off x="994507" y="341515"/>
            <a:ext cx="1838340" cy="459691"/>
          </a:xfrm>
          <a:prstGeom prst="rect">
            <a:avLst/>
          </a:prstGeom>
          <a:solidFill>
            <a:srgbClr val="1F4E79"/>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Helvetica" panose="020B0604020202020204" pitchFamily="34" charset="0"/>
                <a:cs typeface="Helvetica" panose="020B0604020202020204" pitchFamily="34" charset="0"/>
              </a:rPr>
              <a:t>Solution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865" y="1664207"/>
            <a:ext cx="4763203" cy="3175469"/>
          </a:xfrm>
          <a:prstGeom prst="rect">
            <a:avLst/>
          </a:prstGeom>
        </p:spPr>
      </p:pic>
      <p:sp>
        <p:nvSpPr>
          <p:cNvPr id="12" name="Content Placeholder 11">
            <a:extLst>
              <a:ext uri="{FF2B5EF4-FFF2-40B4-BE49-F238E27FC236}">
                <a16:creationId xmlns:a16="http://schemas.microsoft.com/office/drawing/2014/main" id="{017EE8DA-C33E-45F3-9B85-E067F13C14B2}"/>
              </a:ext>
            </a:extLst>
          </p:cNvPr>
          <p:cNvSpPr>
            <a:spLocks noGrp="1"/>
          </p:cNvSpPr>
          <p:nvPr>
            <p:ph sz="half" idx="1"/>
          </p:nvPr>
        </p:nvSpPr>
        <p:spPr>
          <a:xfrm>
            <a:off x="990601" y="2921321"/>
            <a:ext cx="5181600" cy="4351338"/>
          </a:xfrm>
        </p:spPr>
        <p:txBody>
          <a:bodyPr>
            <a:normAutofit/>
          </a:bodyPr>
          <a:lstStyle/>
          <a:p>
            <a:r>
              <a:rPr lang="en-GB" sz="1800" dirty="0"/>
              <a:t>To Identify the patient’s attributes properly relating to Dementia which is suitable to the patient.</a:t>
            </a:r>
          </a:p>
          <a:p>
            <a:r>
              <a:rPr lang="en-US" sz="1800" dirty="0"/>
              <a:t>Artificial intelligent chatbot function which is help user to manage their tasks and daily activities easily.</a:t>
            </a:r>
          </a:p>
          <a:p>
            <a:r>
              <a:rPr lang="en-US" sz="1800" dirty="0"/>
              <a:t>Memory recovery activities</a:t>
            </a:r>
          </a:p>
          <a:p>
            <a:r>
              <a:rPr lang="en-US" sz="1800" dirty="0"/>
              <a:t>Inbuild music player with songs list</a:t>
            </a:r>
          </a:p>
          <a:p>
            <a:endParaRPr lang="en-US" sz="1800" dirty="0"/>
          </a:p>
          <a:p>
            <a:endParaRPr lang="en-US" sz="1800" dirty="0"/>
          </a:p>
          <a:p>
            <a:endParaRPr lang="en-GB" sz="1800" dirty="0"/>
          </a:p>
          <a:p>
            <a:endParaRPr lang="en-GB" sz="2000" dirty="0"/>
          </a:p>
        </p:txBody>
      </p:sp>
      <p:sp>
        <p:nvSpPr>
          <p:cNvPr id="2" name="Slide Number Placeholder 1"/>
          <p:cNvSpPr>
            <a:spLocks noGrp="1"/>
          </p:cNvSpPr>
          <p:nvPr>
            <p:ph type="sldNum" sz="quarter" idx="12"/>
          </p:nvPr>
        </p:nvSpPr>
        <p:spPr/>
        <p:txBody>
          <a:bodyPr/>
          <a:lstStyle/>
          <a:p>
            <a:fld id="{03F72C40-69B1-4004-9DDC-1C15ADD2C50E}" type="slidenum">
              <a:rPr lang="en-GB" smtClean="0"/>
              <a:t>3</a:t>
            </a:fld>
            <a:endParaRPr lang="en-GB"/>
          </a:p>
        </p:txBody>
      </p:sp>
    </p:spTree>
    <p:custDataLst>
      <p:tags r:id="rId1"/>
    </p:custDataLst>
    <p:extLst>
      <p:ext uri="{BB962C8B-B14F-4D97-AF65-F5344CB8AC3E}">
        <p14:creationId xmlns:p14="http://schemas.microsoft.com/office/powerpoint/2010/main" val="1610317420"/>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956789" y="342105"/>
            <a:ext cx="3436472" cy="549275"/>
          </a:xfrm>
          <a:solidFill>
            <a:srgbClr val="1F4E79"/>
          </a:solidFill>
          <a:ln>
            <a:solidFill>
              <a:srgbClr val="1F4E79"/>
            </a:solidFill>
          </a:ln>
          <a:effectLst>
            <a:outerShdw blurRad="50800" dist="38100" dir="5400000" algn="t" rotWithShape="0">
              <a:prstClr val="black">
                <a:alpha val="40000"/>
              </a:prstClr>
            </a:outerShdw>
          </a:effectLst>
        </p:spPr>
        <p:txBody>
          <a:bodyPr>
            <a:normAutofit/>
          </a:bodyPr>
          <a:lstStyle/>
          <a:p>
            <a:pPr algn="ctr"/>
            <a:r>
              <a:rPr lang="en-US" sz="3200" dirty="0">
                <a:solidFill>
                  <a:schemeClr val="bg1"/>
                </a:solidFill>
                <a:latin typeface="Helvetica" panose="020B0604020202020204" pitchFamily="34" charset="0"/>
                <a:cs typeface="Helvetica" panose="020B0604020202020204" pitchFamily="34" charset="0"/>
              </a:rPr>
              <a:t>Literature Review</a:t>
            </a:r>
          </a:p>
        </p:txBody>
      </p:sp>
      <p:sp>
        <p:nvSpPr>
          <p:cNvPr id="12" name="Rectangle 11"/>
          <p:cNvSpPr/>
          <p:nvPr/>
        </p:nvSpPr>
        <p:spPr>
          <a:xfrm>
            <a:off x="0" y="2134638"/>
            <a:ext cx="4038600" cy="4586837"/>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6265" y="3005207"/>
            <a:ext cx="3226069" cy="3428311"/>
          </a:xfrm>
          <a:prstGeom prst="rect">
            <a:avLst/>
          </a:prstGeom>
          <a:noFill/>
        </p:spPr>
        <p:txBody>
          <a:bodyPr wrap="square" rtlCol="0">
            <a:spAutoFit/>
          </a:bodyPr>
          <a:lstStyle/>
          <a:p>
            <a:pPr algn="just">
              <a:lnSpc>
                <a:spcPct val="130000"/>
              </a:lnSpc>
            </a:pPr>
            <a:r>
              <a:rPr lang="en-US" sz="1200" b="1" dirty="0">
                <a:solidFill>
                  <a:schemeClr val="bg1"/>
                </a:solidFill>
                <a:latin typeface="Helvetica Neue"/>
              </a:rPr>
              <a:t>Artificial Intelligence (AI) </a:t>
            </a:r>
            <a:r>
              <a:rPr lang="en-US" sz="1200" dirty="0">
                <a:solidFill>
                  <a:schemeClr val="bg1"/>
                </a:solidFill>
                <a:latin typeface="Helvetica Neue"/>
              </a:rPr>
              <a:t>refers to the simulation of human intelligence in machines that are programmed to think like humans and mimic their actions. The term may also be applied to any machine that exhibits traits associated with a human mind such as learning and problem-solving.</a:t>
            </a:r>
          </a:p>
          <a:p>
            <a:pPr algn="just">
              <a:lnSpc>
                <a:spcPct val="130000"/>
              </a:lnSpc>
            </a:pPr>
            <a:endParaRPr lang="en-US" sz="1200" dirty="0">
              <a:solidFill>
                <a:schemeClr val="bg1"/>
              </a:solidFill>
              <a:latin typeface="Helvetica Neue"/>
            </a:endParaRPr>
          </a:p>
          <a:p>
            <a:pPr algn="just">
              <a:lnSpc>
                <a:spcPct val="130000"/>
              </a:lnSpc>
            </a:pPr>
            <a:r>
              <a:rPr lang="en-US" sz="1200" dirty="0">
                <a:solidFill>
                  <a:schemeClr val="bg1"/>
                </a:solidFill>
                <a:latin typeface="Helvetica Neue"/>
              </a:rPr>
              <a:t>While Literature reviewed are connected to heavy implementations in general, influence and inspiration was received.</a:t>
            </a:r>
          </a:p>
          <a:p>
            <a:pPr algn="just">
              <a:lnSpc>
                <a:spcPct val="130000"/>
              </a:lnSpc>
            </a:pPr>
            <a:endParaRPr lang="en-US" sz="1200" dirty="0">
              <a:solidFill>
                <a:schemeClr val="bg1"/>
              </a:solidFill>
              <a:latin typeface="Helvetica Neue"/>
            </a:endParaRPr>
          </a:p>
          <a:p>
            <a:pPr algn="just">
              <a:lnSpc>
                <a:spcPct val="130000"/>
              </a:lnSpc>
            </a:pPr>
            <a:r>
              <a:rPr lang="en-US" sz="1200" dirty="0">
                <a:solidFill>
                  <a:schemeClr val="bg1"/>
                </a:solidFill>
                <a:latin typeface="Helvetica Neue"/>
              </a:rPr>
              <a:t>Few examples are mentioned here, along with a successful implementation.</a:t>
            </a:r>
          </a:p>
        </p:txBody>
      </p:sp>
      <p:sp>
        <p:nvSpPr>
          <p:cNvPr id="14" name="TextBox 13"/>
          <p:cNvSpPr txBox="1"/>
          <p:nvPr/>
        </p:nvSpPr>
        <p:spPr>
          <a:xfrm>
            <a:off x="305597" y="2338884"/>
            <a:ext cx="3033221" cy="461665"/>
          </a:xfrm>
          <a:prstGeom prst="rect">
            <a:avLst/>
          </a:prstGeom>
          <a:noFill/>
        </p:spPr>
        <p:txBody>
          <a:bodyPr wrap="square" rtlCol="0">
            <a:spAutoFit/>
          </a:bodyPr>
          <a:lstStyle/>
          <a:p>
            <a:pPr algn="ctr">
              <a:spcAft>
                <a:spcPts val="1200"/>
              </a:spcAft>
            </a:pPr>
            <a:r>
              <a:rPr lang="en-US" sz="2400" dirty="0">
                <a:solidFill>
                  <a:schemeClr val="bg1"/>
                </a:solidFill>
                <a:latin typeface="Helvetica "/>
              </a:rPr>
              <a:t>Artificial Intelligence</a:t>
            </a:r>
          </a:p>
        </p:txBody>
      </p:sp>
      <p:sp>
        <p:nvSpPr>
          <p:cNvPr id="15" name="TextBox 14"/>
          <p:cNvSpPr txBox="1"/>
          <p:nvPr/>
        </p:nvSpPr>
        <p:spPr>
          <a:xfrm>
            <a:off x="4714614" y="1259220"/>
            <a:ext cx="2263291" cy="492443"/>
          </a:xfrm>
          <a:prstGeom prst="rect">
            <a:avLst/>
          </a:prstGeom>
          <a:noFill/>
        </p:spPr>
        <p:txBody>
          <a:bodyPr wrap="square" rtlCol="0">
            <a:spAutoFit/>
          </a:bodyPr>
          <a:lstStyle/>
          <a:p>
            <a:pPr algn="ctr">
              <a:spcAft>
                <a:spcPts val="1200"/>
              </a:spcAft>
            </a:pPr>
            <a:r>
              <a:rPr lang="en-US" sz="2600" dirty="0">
                <a:latin typeface="Helvetica "/>
              </a:rPr>
              <a:t>COGNICARE</a:t>
            </a:r>
          </a:p>
        </p:txBody>
      </p:sp>
      <p:sp>
        <p:nvSpPr>
          <p:cNvPr id="17" name="TextBox 16"/>
          <p:cNvSpPr txBox="1"/>
          <p:nvPr/>
        </p:nvSpPr>
        <p:spPr>
          <a:xfrm>
            <a:off x="4714614" y="1828545"/>
            <a:ext cx="2129711" cy="1192634"/>
          </a:xfrm>
          <a:prstGeom prst="rect">
            <a:avLst/>
          </a:prstGeom>
          <a:noFill/>
        </p:spPr>
        <p:txBody>
          <a:bodyPr wrap="square" rtlCol="0">
            <a:spAutoFit/>
          </a:bodyPr>
          <a:lstStyle/>
          <a:p>
            <a:pPr>
              <a:lnSpc>
                <a:spcPct val="130000"/>
              </a:lnSpc>
            </a:pPr>
            <a:r>
              <a:rPr lang="en-US" sz="1100" dirty="0">
                <a:latin typeface="Helvetica Neue"/>
              </a:rPr>
              <a:t>Cognicare also provide users to share their personal experience, their knowledge, and their good practices with each other in this application.</a:t>
            </a:r>
          </a:p>
        </p:txBody>
      </p:sp>
      <p:sp>
        <p:nvSpPr>
          <p:cNvPr id="18" name="TextBox 17"/>
          <p:cNvSpPr txBox="1"/>
          <p:nvPr/>
        </p:nvSpPr>
        <p:spPr>
          <a:xfrm>
            <a:off x="8062330" y="1231001"/>
            <a:ext cx="4269475" cy="492443"/>
          </a:xfrm>
          <a:prstGeom prst="rect">
            <a:avLst/>
          </a:prstGeom>
          <a:noFill/>
        </p:spPr>
        <p:txBody>
          <a:bodyPr wrap="square" rtlCol="0">
            <a:spAutoFit/>
          </a:bodyPr>
          <a:lstStyle/>
          <a:p>
            <a:pPr algn="ctr">
              <a:spcAft>
                <a:spcPts val="1200"/>
              </a:spcAft>
            </a:pPr>
            <a:r>
              <a:rPr lang="en-US" sz="2600" dirty="0">
                <a:latin typeface="Helvetica "/>
              </a:rPr>
              <a:t>A Walk Through Dementia</a:t>
            </a:r>
          </a:p>
        </p:txBody>
      </p:sp>
      <p:sp>
        <p:nvSpPr>
          <p:cNvPr id="19" name="TextBox 18"/>
          <p:cNvSpPr txBox="1"/>
          <p:nvPr/>
        </p:nvSpPr>
        <p:spPr>
          <a:xfrm>
            <a:off x="8153402" y="1839990"/>
            <a:ext cx="2478299" cy="1169744"/>
          </a:xfrm>
          <a:prstGeom prst="rect">
            <a:avLst/>
          </a:prstGeom>
          <a:noFill/>
        </p:spPr>
        <p:txBody>
          <a:bodyPr wrap="square" rtlCol="0">
            <a:spAutoFit/>
          </a:bodyPr>
          <a:lstStyle/>
          <a:p>
            <a:pPr>
              <a:lnSpc>
                <a:spcPct val="130000"/>
              </a:lnSpc>
            </a:pPr>
            <a:r>
              <a:rPr lang="en-US" sz="1100" dirty="0">
                <a:latin typeface="Helvetica Neue"/>
              </a:rPr>
              <a:t>application brings out Virtual Reality experience to the user. Another objective of this project was trying to recreate what persons with dementia see and how they feel</a:t>
            </a:r>
          </a:p>
        </p:txBody>
      </p:sp>
      <p:sp>
        <p:nvSpPr>
          <p:cNvPr id="21" name="TextBox 20"/>
          <p:cNvSpPr txBox="1"/>
          <p:nvPr/>
        </p:nvSpPr>
        <p:spPr>
          <a:xfrm>
            <a:off x="4714614" y="3758639"/>
            <a:ext cx="3733100" cy="492443"/>
          </a:xfrm>
          <a:prstGeom prst="rect">
            <a:avLst/>
          </a:prstGeom>
          <a:noFill/>
        </p:spPr>
        <p:txBody>
          <a:bodyPr wrap="square" rtlCol="0">
            <a:spAutoFit/>
          </a:bodyPr>
          <a:lstStyle/>
          <a:p>
            <a:pPr algn="ctr">
              <a:spcAft>
                <a:spcPts val="1200"/>
              </a:spcAft>
            </a:pPr>
            <a:r>
              <a:rPr lang="en-US" sz="2600" dirty="0">
                <a:latin typeface="Helvetica "/>
              </a:rPr>
              <a:t>Dementia Guide Expert</a:t>
            </a:r>
          </a:p>
        </p:txBody>
      </p:sp>
      <p:sp>
        <p:nvSpPr>
          <p:cNvPr id="22" name="TextBox 21"/>
          <p:cNvSpPr txBox="1"/>
          <p:nvPr/>
        </p:nvSpPr>
        <p:spPr>
          <a:xfrm>
            <a:off x="4714614" y="4428056"/>
            <a:ext cx="2478299" cy="949684"/>
          </a:xfrm>
          <a:prstGeom prst="rect">
            <a:avLst/>
          </a:prstGeom>
          <a:noFill/>
        </p:spPr>
        <p:txBody>
          <a:bodyPr wrap="square" rtlCol="0">
            <a:spAutoFit/>
          </a:bodyPr>
          <a:lstStyle/>
          <a:p>
            <a:pPr>
              <a:lnSpc>
                <a:spcPct val="130000"/>
              </a:lnSpc>
            </a:pPr>
            <a:r>
              <a:rPr lang="en-US" sz="1100" dirty="0">
                <a:latin typeface="Helvetica Neue"/>
              </a:rPr>
              <a:t>This application is a personal guide mobile application targeted for the family, friends and care takers looking after people with Dementia.</a:t>
            </a:r>
          </a:p>
        </p:txBody>
      </p:sp>
      <p:sp>
        <p:nvSpPr>
          <p:cNvPr id="24" name="TextBox 23"/>
          <p:cNvSpPr txBox="1"/>
          <p:nvPr/>
        </p:nvSpPr>
        <p:spPr>
          <a:xfrm>
            <a:off x="8306619" y="3602381"/>
            <a:ext cx="3351161" cy="892552"/>
          </a:xfrm>
          <a:prstGeom prst="rect">
            <a:avLst/>
          </a:prstGeom>
          <a:noFill/>
        </p:spPr>
        <p:txBody>
          <a:bodyPr wrap="square" rtlCol="0">
            <a:spAutoFit/>
          </a:bodyPr>
          <a:lstStyle/>
          <a:p>
            <a:pPr algn="ctr">
              <a:spcAft>
                <a:spcPts val="1200"/>
              </a:spcAft>
            </a:pPr>
            <a:r>
              <a:rPr lang="en-GB" sz="2600" dirty="0">
                <a:latin typeface="Helvetica "/>
              </a:rPr>
              <a:t>Dementia Stages Ability Model</a:t>
            </a:r>
            <a:endParaRPr lang="en-US" sz="2600" dirty="0">
              <a:latin typeface="Helvetica "/>
            </a:endParaRPr>
          </a:p>
        </p:txBody>
      </p:sp>
      <p:sp>
        <p:nvSpPr>
          <p:cNvPr id="25" name="TextBox 24"/>
          <p:cNvSpPr txBox="1"/>
          <p:nvPr/>
        </p:nvSpPr>
        <p:spPr>
          <a:xfrm>
            <a:off x="8610600" y="4518769"/>
            <a:ext cx="2478299" cy="949684"/>
          </a:xfrm>
          <a:prstGeom prst="rect">
            <a:avLst/>
          </a:prstGeom>
          <a:noFill/>
        </p:spPr>
        <p:txBody>
          <a:bodyPr wrap="square" rtlCol="0">
            <a:spAutoFit/>
          </a:bodyPr>
          <a:lstStyle/>
          <a:p>
            <a:pPr>
              <a:lnSpc>
                <a:spcPct val="130000"/>
              </a:lnSpc>
            </a:pPr>
            <a:r>
              <a:rPr lang="en-US" sz="1100" dirty="0">
                <a:latin typeface="Helvetica Neue"/>
              </a:rPr>
              <a:t>Teepa Snow created this GEMS model based on Allen Cognitive scale, recognize the shifts in skills and abilities in any given moment.</a:t>
            </a:r>
          </a:p>
        </p:txBody>
      </p:sp>
      <p:sp>
        <p:nvSpPr>
          <p:cNvPr id="2" name="Slide Number Placeholder 1"/>
          <p:cNvSpPr>
            <a:spLocks noGrp="1"/>
          </p:cNvSpPr>
          <p:nvPr>
            <p:ph type="sldNum" sz="quarter" idx="12"/>
          </p:nvPr>
        </p:nvSpPr>
        <p:spPr/>
        <p:txBody>
          <a:bodyPr/>
          <a:lstStyle/>
          <a:p>
            <a:fld id="{03F72C40-69B1-4004-9DDC-1C15ADD2C50E}" type="slidenum">
              <a:rPr lang="en-GB" smtClean="0"/>
              <a:t>4</a:t>
            </a:fld>
            <a:endParaRPr lang="en-GB"/>
          </a:p>
        </p:txBody>
      </p:sp>
    </p:spTree>
    <p:custDataLst>
      <p:tags r:id="rId1"/>
    </p:custDataLst>
    <p:extLst>
      <p:ext uri="{BB962C8B-B14F-4D97-AF65-F5344CB8AC3E}">
        <p14:creationId xmlns:p14="http://schemas.microsoft.com/office/powerpoint/2010/main" val="1670587305"/>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P spid="15" grpId="0"/>
      <p:bldP spid="17" grpId="0"/>
      <p:bldP spid="18" grpId="0"/>
      <p:bldP spid="19" grpId="0"/>
      <p:bldP spid="21" grpId="0"/>
      <p:bldP spid="22"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956358" y="368482"/>
            <a:ext cx="4028882" cy="549275"/>
          </a:xfrm>
          <a:solidFill>
            <a:srgbClr val="1F4E79"/>
          </a:solidFill>
          <a:ln>
            <a:solidFill>
              <a:srgbClr val="1F4E79"/>
            </a:solidFill>
          </a:ln>
          <a:effectLst>
            <a:outerShdw blurRad="50800" dist="38100" dir="5400000" algn="t" rotWithShape="0">
              <a:prstClr val="black">
                <a:alpha val="40000"/>
              </a:prstClr>
            </a:outerShdw>
          </a:effectLst>
        </p:spPr>
        <p:txBody>
          <a:bodyPr>
            <a:noAutofit/>
          </a:bodyPr>
          <a:lstStyle/>
          <a:p>
            <a:pPr algn="ctr">
              <a:lnSpc>
                <a:spcPct val="100000"/>
              </a:lnSpc>
            </a:pPr>
            <a:r>
              <a:rPr lang="en-US" sz="3200" dirty="0">
                <a:solidFill>
                  <a:schemeClr val="bg1"/>
                </a:solidFill>
                <a:latin typeface="Helvetica" panose="020B0604020202020204" pitchFamily="34" charset="0"/>
                <a:cs typeface="Helvetica" panose="020B0604020202020204" pitchFamily="34" charset="0"/>
              </a:rPr>
              <a:t>Project Methodology</a:t>
            </a:r>
          </a:p>
        </p:txBody>
      </p:sp>
      <p:sp>
        <p:nvSpPr>
          <p:cNvPr id="13" name="Rectangle 12"/>
          <p:cNvSpPr/>
          <p:nvPr/>
        </p:nvSpPr>
        <p:spPr>
          <a:xfrm>
            <a:off x="7295949" y="0"/>
            <a:ext cx="489605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737106" y="514208"/>
            <a:ext cx="4211640" cy="954107"/>
          </a:xfrm>
          <a:prstGeom prst="rect">
            <a:avLst/>
          </a:prstGeom>
          <a:noFill/>
        </p:spPr>
        <p:txBody>
          <a:bodyPr wrap="square" rtlCol="0">
            <a:spAutoFit/>
          </a:bodyPr>
          <a:lstStyle/>
          <a:p>
            <a:pPr>
              <a:spcAft>
                <a:spcPts val="1200"/>
              </a:spcAft>
            </a:pPr>
            <a:r>
              <a:rPr lang="en-US" sz="2800" dirty="0">
                <a:solidFill>
                  <a:schemeClr val="bg1"/>
                </a:solidFill>
                <a:latin typeface="Helvetica" panose="020B0604020202020204" pitchFamily="34" charset="0"/>
                <a:cs typeface="Helvetica" panose="020B0604020202020204" pitchFamily="34" charset="0"/>
              </a:rPr>
              <a:t>Agile Software Development Lifecycle</a:t>
            </a:r>
          </a:p>
        </p:txBody>
      </p:sp>
      <p:sp>
        <p:nvSpPr>
          <p:cNvPr id="7" name="TextBox 6"/>
          <p:cNvSpPr txBox="1"/>
          <p:nvPr/>
        </p:nvSpPr>
        <p:spPr>
          <a:xfrm>
            <a:off x="701311" y="1588323"/>
            <a:ext cx="2409805" cy="523220"/>
          </a:xfrm>
          <a:prstGeom prst="rect">
            <a:avLst/>
          </a:prstGeom>
          <a:noFill/>
        </p:spPr>
        <p:txBody>
          <a:bodyPr wrap="square" rtlCol="0">
            <a:spAutoFit/>
          </a:bodyPr>
          <a:lstStyle/>
          <a:p>
            <a:pPr>
              <a:spcAft>
                <a:spcPts val="1200"/>
              </a:spcAft>
            </a:pPr>
            <a:r>
              <a:rPr lang="en-US" sz="2800" dirty="0">
                <a:latin typeface="Helvetica "/>
              </a:rPr>
              <a:t>Requirements</a:t>
            </a:r>
            <a:endParaRPr lang="en-US" dirty="0">
              <a:latin typeface="Helvetica "/>
            </a:endParaRPr>
          </a:p>
        </p:txBody>
      </p:sp>
      <p:sp>
        <p:nvSpPr>
          <p:cNvPr id="8" name="TextBox 7"/>
          <p:cNvSpPr txBox="1"/>
          <p:nvPr/>
        </p:nvSpPr>
        <p:spPr>
          <a:xfrm>
            <a:off x="1115327" y="2169856"/>
            <a:ext cx="2478299" cy="1389804"/>
          </a:xfrm>
          <a:prstGeom prst="rect">
            <a:avLst/>
          </a:prstGeom>
          <a:noFill/>
        </p:spPr>
        <p:txBody>
          <a:bodyPr wrap="square" rtlCol="0">
            <a:spAutoFit/>
          </a:bodyPr>
          <a:lstStyle/>
          <a:p>
            <a:pPr>
              <a:lnSpc>
                <a:spcPct val="130000"/>
              </a:lnSpc>
            </a:pPr>
            <a:r>
              <a:rPr lang="en-US" sz="1100" dirty="0">
                <a:latin typeface="Helvetica Neue"/>
              </a:rPr>
              <a:t>Requirement analysis was carried out initially through the literature review of previous work related, while a market research conducted; confirmed the target demographic and their preferences.</a:t>
            </a:r>
          </a:p>
        </p:txBody>
      </p:sp>
      <p:sp>
        <p:nvSpPr>
          <p:cNvPr id="26" name="TextBox 25"/>
          <p:cNvSpPr txBox="1"/>
          <p:nvPr/>
        </p:nvSpPr>
        <p:spPr>
          <a:xfrm>
            <a:off x="3991037" y="1588323"/>
            <a:ext cx="1790100" cy="523220"/>
          </a:xfrm>
          <a:prstGeom prst="rect">
            <a:avLst/>
          </a:prstGeom>
          <a:noFill/>
        </p:spPr>
        <p:txBody>
          <a:bodyPr wrap="square" rtlCol="0">
            <a:spAutoFit/>
          </a:bodyPr>
          <a:lstStyle/>
          <a:p>
            <a:pPr algn="ctr">
              <a:spcAft>
                <a:spcPts val="1200"/>
              </a:spcAft>
            </a:pPr>
            <a:r>
              <a:rPr lang="en-US" sz="2800" dirty="0">
                <a:latin typeface="Helvetica "/>
              </a:rPr>
              <a:t>Designing</a:t>
            </a:r>
            <a:endParaRPr lang="en-US" dirty="0">
              <a:latin typeface="Helvetica "/>
            </a:endParaRPr>
          </a:p>
        </p:txBody>
      </p:sp>
      <p:sp>
        <p:nvSpPr>
          <p:cNvPr id="28" name="TextBox 27"/>
          <p:cNvSpPr txBox="1"/>
          <p:nvPr/>
        </p:nvSpPr>
        <p:spPr>
          <a:xfrm>
            <a:off x="4431896" y="2180037"/>
            <a:ext cx="2698482" cy="1169744"/>
          </a:xfrm>
          <a:prstGeom prst="rect">
            <a:avLst/>
          </a:prstGeom>
          <a:noFill/>
        </p:spPr>
        <p:txBody>
          <a:bodyPr wrap="square" rtlCol="0">
            <a:spAutoFit/>
          </a:bodyPr>
          <a:lstStyle/>
          <a:p>
            <a:pPr>
              <a:lnSpc>
                <a:spcPct val="130000"/>
              </a:lnSpc>
            </a:pPr>
            <a:r>
              <a:rPr lang="en-US" sz="1100" dirty="0">
                <a:latin typeface="Helvetica Neue"/>
              </a:rPr>
              <a:t>Utilizing UML diagrams, the behavior of the expected system was finalized while the product with the functional logic being based on idea of Artificial Intelligence.</a:t>
            </a:r>
          </a:p>
        </p:txBody>
      </p:sp>
      <p:sp>
        <p:nvSpPr>
          <p:cNvPr id="29" name="TextBox 28"/>
          <p:cNvSpPr txBox="1"/>
          <p:nvPr/>
        </p:nvSpPr>
        <p:spPr>
          <a:xfrm>
            <a:off x="670470" y="4189627"/>
            <a:ext cx="2681654" cy="523220"/>
          </a:xfrm>
          <a:prstGeom prst="rect">
            <a:avLst/>
          </a:prstGeom>
          <a:noFill/>
        </p:spPr>
        <p:txBody>
          <a:bodyPr wrap="square" rtlCol="0">
            <a:spAutoFit/>
          </a:bodyPr>
          <a:lstStyle/>
          <a:p>
            <a:pPr algn="ctr">
              <a:spcAft>
                <a:spcPts val="1200"/>
              </a:spcAft>
            </a:pPr>
            <a:r>
              <a:rPr lang="en-US" sz="2800" dirty="0">
                <a:latin typeface="Helvetica" panose="020B0604020202020204" pitchFamily="34" charset="0"/>
                <a:cs typeface="Helvetica" panose="020B0604020202020204" pitchFamily="34" charset="0"/>
              </a:rPr>
              <a:t>Implementation</a:t>
            </a:r>
            <a:endParaRPr lang="en-US" dirty="0">
              <a:latin typeface="Helvetica" panose="020B0604020202020204" pitchFamily="34" charset="0"/>
              <a:cs typeface="Helvetica" panose="020B0604020202020204" pitchFamily="34" charset="0"/>
            </a:endParaRPr>
          </a:p>
        </p:txBody>
      </p:sp>
      <p:sp>
        <p:nvSpPr>
          <p:cNvPr id="35" name="TextBox 34"/>
          <p:cNvSpPr txBox="1"/>
          <p:nvPr/>
        </p:nvSpPr>
        <p:spPr>
          <a:xfrm>
            <a:off x="1077692" y="4774238"/>
            <a:ext cx="2478299" cy="1609864"/>
          </a:xfrm>
          <a:prstGeom prst="rect">
            <a:avLst/>
          </a:prstGeom>
          <a:noFill/>
        </p:spPr>
        <p:txBody>
          <a:bodyPr wrap="square" rtlCol="0">
            <a:spAutoFit/>
          </a:bodyPr>
          <a:lstStyle/>
          <a:p>
            <a:pPr>
              <a:lnSpc>
                <a:spcPct val="130000"/>
              </a:lnSpc>
            </a:pPr>
            <a:r>
              <a:rPr lang="en-US" sz="1100" dirty="0">
                <a:latin typeface="Helvetica Neue"/>
              </a:rPr>
              <a:t>Dementia Care was implemented on the android mobile platform using Android Studio and Google’s Firebase with Java being the programming language of choice. AI chatbot as built in  PyCharm with Python language</a:t>
            </a:r>
          </a:p>
        </p:txBody>
      </p:sp>
      <p:sp>
        <p:nvSpPr>
          <p:cNvPr id="36" name="TextBox 35"/>
          <p:cNvSpPr txBox="1"/>
          <p:nvPr/>
        </p:nvSpPr>
        <p:spPr>
          <a:xfrm>
            <a:off x="3986446" y="4193357"/>
            <a:ext cx="1315316" cy="523220"/>
          </a:xfrm>
          <a:prstGeom prst="rect">
            <a:avLst/>
          </a:prstGeom>
          <a:noFill/>
        </p:spPr>
        <p:txBody>
          <a:bodyPr wrap="square" rtlCol="0">
            <a:spAutoFit/>
          </a:bodyPr>
          <a:lstStyle/>
          <a:p>
            <a:pPr algn="ctr">
              <a:spcAft>
                <a:spcPts val="1200"/>
              </a:spcAft>
            </a:pPr>
            <a:r>
              <a:rPr lang="en-US" sz="2800" dirty="0">
                <a:latin typeface="Helvetica "/>
              </a:rPr>
              <a:t>Quality</a:t>
            </a:r>
            <a:endParaRPr lang="en-US" dirty="0">
              <a:latin typeface="Helvetica "/>
            </a:endParaRPr>
          </a:p>
        </p:txBody>
      </p:sp>
      <p:sp>
        <p:nvSpPr>
          <p:cNvPr id="37" name="TextBox 36"/>
          <p:cNvSpPr txBox="1"/>
          <p:nvPr/>
        </p:nvSpPr>
        <p:spPr>
          <a:xfrm>
            <a:off x="4446412" y="4757514"/>
            <a:ext cx="2719106" cy="1169744"/>
          </a:xfrm>
          <a:prstGeom prst="rect">
            <a:avLst/>
          </a:prstGeom>
          <a:noFill/>
        </p:spPr>
        <p:txBody>
          <a:bodyPr wrap="square" rtlCol="0">
            <a:spAutoFit/>
          </a:bodyPr>
          <a:lstStyle/>
          <a:p>
            <a:pPr>
              <a:lnSpc>
                <a:spcPct val="130000"/>
              </a:lnSpc>
            </a:pPr>
            <a:r>
              <a:rPr lang="en-US" sz="1100" dirty="0">
                <a:latin typeface="Helvetica Neue"/>
              </a:rPr>
              <a:t>Each monthly supervisor meeting and the Agile software development lifecycle itself accounted up for a respectable quality assurance in terms of producing an acceptable final delivery.</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798" y="2235494"/>
            <a:ext cx="402388" cy="40238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3830" y="2214029"/>
            <a:ext cx="423853" cy="42385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615" y="4842089"/>
            <a:ext cx="350743" cy="3507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2919" y="4842089"/>
            <a:ext cx="354764" cy="354764"/>
          </a:xfrm>
          <a:prstGeom prst="rect">
            <a:avLst/>
          </a:prstGeom>
        </p:spPr>
      </p:pic>
      <p:sp>
        <p:nvSpPr>
          <p:cNvPr id="5" name="Slide Number Placeholder 4"/>
          <p:cNvSpPr>
            <a:spLocks noGrp="1"/>
          </p:cNvSpPr>
          <p:nvPr>
            <p:ph type="sldNum" sz="quarter" idx="12"/>
          </p:nvPr>
        </p:nvSpPr>
        <p:spPr/>
        <p:txBody>
          <a:bodyPr/>
          <a:lstStyle/>
          <a:p>
            <a:fld id="{03F72C40-69B1-4004-9DDC-1C15ADD2C50E}" type="slidenum">
              <a:rPr lang="en-GB" smtClean="0"/>
              <a:t>5</a:t>
            </a:fld>
            <a:endParaRPr lang="en-GB"/>
          </a:p>
        </p:txBody>
      </p:sp>
      <p:grpSp>
        <p:nvGrpSpPr>
          <p:cNvPr id="20" name="Group 19">
            <a:extLst>
              <a:ext uri="{FF2B5EF4-FFF2-40B4-BE49-F238E27FC236}">
                <a16:creationId xmlns:a16="http://schemas.microsoft.com/office/drawing/2014/main" id="{9489B775-C5DE-48B0-B718-F4CF686CD4DB}"/>
              </a:ext>
            </a:extLst>
          </p:cNvPr>
          <p:cNvGrpSpPr/>
          <p:nvPr/>
        </p:nvGrpSpPr>
        <p:grpSpPr>
          <a:xfrm>
            <a:off x="7608449" y="1849933"/>
            <a:ext cx="4468953" cy="4266296"/>
            <a:chOff x="10156287" y="19326173"/>
            <a:chExt cx="10584382" cy="8869965"/>
          </a:xfrm>
        </p:grpSpPr>
        <p:graphicFrame>
          <p:nvGraphicFramePr>
            <p:cNvPr id="21" name="Diagram 20">
              <a:extLst>
                <a:ext uri="{FF2B5EF4-FFF2-40B4-BE49-F238E27FC236}">
                  <a16:creationId xmlns:a16="http://schemas.microsoft.com/office/drawing/2014/main" id="{12CB0316-53A1-4D04-A970-2599AE2961BD}"/>
                </a:ext>
              </a:extLst>
            </p:cNvPr>
            <p:cNvGraphicFramePr/>
            <p:nvPr>
              <p:extLst>
                <p:ext uri="{D42A27DB-BD31-4B8C-83A1-F6EECF244321}">
                  <p14:modId xmlns:p14="http://schemas.microsoft.com/office/powerpoint/2010/main" val="817801643"/>
                </p:ext>
              </p:extLst>
            </p:nvPr>
          </p:nvGraphicFramePr>
          <p:xfrm>
            <a:off x="10156287" y="19326173"/>
            <a:ext cx="10584382" cy="88699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extBox 21">
              <a:extLst>
                <a:ext uri="{FF2B5EF4-FFF2-40B4-BE49-F238E27FC236}">
                  <a16:creationId xmlns:a16="http://schemas.microsoft.com/office/drawing/2014/main" id="{28222074-82DD-4F1F-AF2A-638FE04E8AD5}"/>
                </a:ext>
              </a:extLst>
            </p:cNvPr>
            <p:cNvSpPr txBox="1"/>
            <p:nvPr/>
          </p:nvSpPr>
          <p:spPr>
            <a:xfrm>
              <a:off x="10767841" y="22423984"/>
              <a:ext cx="8324562" cy="2960577"/>
            </a:xfrm>
            <a:prstGeom prst="rect">
              <a:avLst/>
            </a:prstGeom>
            <a:noFill/>
          </p:spPr>
          <p:txBody>
            <a:bodyPr wrap="square" rtlCol="0">
              <a:spAutoFit/>
            </a:bodyPr>
            <a:lstStyle/>
            <a:p>
              <a:pPr marL="457200" lvl="0" algn="ctr" defTabSz="2139605">
                <a:defRPr/>
              </a:pPr>
              <a:r>
                <a:rPr lang="en-US" sz="2800" b="1" dirty="0">
                  <a:solidFill>
                    <a:prstClr val="white"/>
                  </a:solidFill>
                </a:rPr>
                <a:t> </a:t>
              </a:r>
              <a:r>
                <a:rPr lang="en-US" sz="2000" b="1" dirty="0"/>
                <a:t>Methodology</a:t>
              </a:r>
            </a:p>
            <a:p>
              <a:pPr marL="457200" lvl="0" algn="ctr" defTabSz="2139605">
                <a:defRPr/>
              </a:pPr>
              <a:r>
                <a:rPr lang="en-US" sz="1200" b="1" dirty="0"/>
                <a:t>• Distinctive functionalities of </a:t>
              </a:r>
            </a:p>
            <a:p>
              <a:pPr marL="457200" lvl="0" algn="ctr" defTabSz="2139605">
                <a:defRPr/>
              </a:pPr>
              <a:r>
                <a:rPr lang="en-US" sz="1200" b="1" dirty="0"/>
                <a:t>the application was divided</a:t>
              </a:r>
            </a:p>
            <a:p>
              <a:pPr marL="457200" lvl="0" algn="ctr" defTabSz="2139605">
                <a:defRPr/>
              </a:pPr>
              <a:r>
                <a:rPr lang="en-US" sz="1200" b="1" dirty="0"/>
                <a:t>and implemented</a:t>
              </a:r>
            </a:p>
            <a:p>
              <a:pPr marL="457200" lvl="0" algn="ctr" defTabSz="2139605">
                <a:defRPr/>
              </a:pPr>
              <a:r>
                <a:rPr lang="en-US" sz="1200" b="1" dirty="0"/>
                <a:t>separately</a:t>
              </a:r>
            </a:p>
            <a:p>
              <a:endParaRPr lang="en-US" sz="1100" dirty="0"/>
            </a:p>
          </p:txBody>
        </p:sp>
      </p:grpSp>
    </p:spTree>
    <p:custDataLst>
      <p:tags r:id="rId1"/>
    </p:custDataLst>
    <p:extLst>
      <p:ext uri="{BB962C8B-B14F-4D97-AF65-F5344CB8AC3E}">
        <p14:creationId xmlns:p14="http://schemas.microsoft.com/office/powerpoint/2010/main" val="3215848343"/>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fltVal val="0"/>
                                          </p:val>
                                        </p:tav>
                                        <p:tav tm="100000">
                                          <p:val>
                                            <p:strVal val="#ppt_h"/>
                                          </p:val>
                                        </p:tav>
                                      </p:tavLst>
                                    </p:anim>
                                    <p:animEffect transition="in" filter="fade">
                                      <p:cBhvr>
                                        <p:cTn id="44" dur="500"/>
                                        <p:tgtEl>
                                          <p:spTgt spid="2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animEffect transition="in" filter="fade">
                                      <p:cBhvr>
                                        <p:cTn id="49" dur="500"/>
                                        <p:tgtEl>
                                          <p:spTgt spid="3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500" fill="hold"/>
                                        <p:tgtEl>
                                          <p:spTgt spid="36"/>
                                        </p:tgtEl>
                                        <p:attrNameLst>
                                          <p:attrName>ppt_w</p:attrName>
                                        </p:attrNameLst>
                                      </p:cBhvr>
                                      <p:tavLst>
                                        <p:tav tm="0">
                                          <p:val>
                                            <p:fltVal val="0"/>
                                          </p:val>
                                        </p:tav>
                                        <p:tav tm="100000">
                                          <p:val>
                                            <p:strVal val="#ppt_w"/>
                                          </p:val>
                                        </p:tav>
                                      </p:tavLst>
                                    </p:anim>
                                    <p:anim calcmode="lin" valueType="num">
                                      <p:cBhvr>
                                        <p:cTn id="53" dur="500" fill="hold"/>
                                        <p:tgtEl>
                                          <p:spTgt spid="36"/>
                                        </p:tgtEl>
                                        <p:attrNameLst>
                                          <p:attrName>ppt_h</p:attrName>
                                        </p:attrNameLst>
                                      </p:cBhvr>
                                      <p:tavLst>
                                        <p:tav tm="0">
                                          <p:val>
                                            <p:fltVal val="0"/>
                                          </p:val>
                                        </p:tav>
                                        <p:tav tm="100000">
                                          <p:val>
                                            <p:strVal val="#ppt_h"/>
                                          </p:val>
                                        </p:tav>
                                      </p:tavLst>
                                    </p:anim>
                                    <p:animEffect transition="in" filter="fade">
                                      <p:cBhvr>
                                        <p:cTn id="54" dur="500"/>
                                        <p:tgtEl>
                                          <p:spTgt spid="3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500" fill="hold"/>
                                        <p:tgtEl>
                                          <p:spTgt spid="37"/>
                                        </p:tgtEl>
                                        <p:attrNameLst>
                                          <p:attrName>ppt_w</p:attrName>
                                        </p:attrNameLst>
                                      </p:cBhvr>
                                      <p:tavLst>
                                        <p:tav tm="0">
                                          <p:val>
                                            <p:fltVal val="0"/>
                                          </p:val>
                                        </p:tav>
                                        <p:tav tm="100000">
                                          <p:val>
                                            <p:strVal val="#ppt_w"/>
                                          </p:val>
                                        </p:tav>
                                      </p:tavLst>
                                    </p:anim>
                                    <p:anim calcmode="lin" valueType="num">
                                      <p:cBhvr>
                                        <p:cTn id="58" dur="500" fill="hold"/>
                                        <p:tgtEl>
                                          <p:spTgt spid="37"/>
                                        </p:tgtEl>
                                        <p:attrNameLst>
                                          <p:attrName>ppt_h</p:attrName>
                                        </p:attrNameLst>
                                      </p:cBhvr>
                                      <p:tavLst>
                                        <p:tav tm="0">
                                          <p:val>
                                            <p:fltVal val="0"/>
                                          </p:val>
                                        </p:tav>
                                        <p:tav tm="100000">
                                          <p:val>
                                            <p:strVal val="#ppt_h"/>
                                          </p:val>
                                        </p:tav>
                                      </p:tavLst>
                                    </p:anim>
                                    <p:animEffect transition="in" filter="fade">
                                      <p:cBhvr>
                                        <p:cTn id="59" dur="500"/>
                                        <p:tgtEl>
                                          <p:spTgt spid="37"/>
                                        </p:tgtEl>
                                      </p:cBhvr>
                                    </p:animEffect>
                                  </p:childTnLst>
                                </p:cTn>
                              </p:par>
                              <p:par>
                                <p:cTn id="60" presetID="53" presetClass="entr" presetSubtype="16" fill="hold" nodeType="with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p:cTn id="62" dur="500" fill="hold"/>
                                        <p:tgtEl>
                                          <p:spTgt spid="2"/>
                                        </p:tgtEl>
                                        <p:attrNameLst>
                                          <p:attrName>ppt_w</p:attrName>
                                        </p:attrNameLst>
                                      </p:cBhvr>
                                      <p:tavLst>
                                        <p:tav tm="0">
                                          <p:val>
                                            <p:fltVal val="0"/>
                                          </p:val>
                                        </p:tav>
                                        <p:tav tm="100000">
                                          <p:val>
                                            <p:strVal val="#ppt_w"/>
                                          </p:val>
                                        </p:tav>
                                      </p:tavLst>
                                    </p:anim>
                                    <p:anim calcmode="lin" valueType="num">
                                      <p:cBhvr>
                                        <p:cTn id="63" dur="500" fill="hold"/>
                                        <p:tgtEl>
                                          <p:spTgt spid="2"/>
                                        </p:tgtEl>
                                        <p:attrNameLst>
                                          <p:attrName>ppt_h</p:attrName>
                                        </p:attrNameLst>
                                      </p:cBhvr>
                                      <p:tavLst>
                                        <p:tav tm="0">
                                          <p:val>
                                            <p:fltVal val="0"/>
                                          </p:val>
                                        </p:tav>
                                        <p:tav tm="100000">
                                          <p:val>
                                            <p:strVal val="#ppt_h"/>
                                          </p:val>
                                        </p:tav>
                                      </p:tavLst>
                                    </p:anim>
                                    <p:animEffect transition="in" filter="fade">
                                      <p:cBhvr>
                                        <p:cTn id="64" dur="500"/>
                                        <p:tgtEl>
                                          <p:spTgt spid="2"/>
                                        </p:tgtEl>
                                      </p:cBhvr>
                                    </p:animEffect>
                                  </p:childTnLst>
                                </p:cTn>
                              </p:par>
                              <p:par>
                                <p:cTn id="65" presetID="53" presetClass="entr" presetSubtype="16"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500" fill="hold"/>
                                        <p:tgtEl>
                                          <p:spTgt spid="3"/>
                                        </p:tgtEl>
                                        <p:attrNameLst>
                                          <p:attrName>ppt_w</p:attrName>
                                        </p:attrNameLst>
                                      </p:cBhvr>
                                      <p:tavLst>
                                        <p:tav tm="0">
                                          <p:val>
                                            <p:fltVal val="0"/>
                                          </p:val>
                                        </p:tav>
                                        <p:tav tm="100000">
                                          <p:val>
                                            <p:strVal val="#ppt_w"/>
                                          </p:val>
                                        </p:tav>
                                      </p:tavLst>
                                    </p:anim>
                                    <p:anim calcmode="lin" valueType="num">
                                      <p:cBhvr>
                                        <p:cTn id="68" dur="500" fill="hold"/>
                                        <p:tgtEl>
                                          <p:spTgt spid="3"/>
                                        </p:tgtEl>
                                        <p:attrNameLst>
                                          <p:attrName>ppt_h</p:attrName>
                                        </p:attrNameLst>
                                      </p:cBhvr>
                                      <p:tavLst>
                                        <p:tav tm="0">
                                          <p:val>
                                            <p:fltVal val="0"/>
                                          </p:val>
                                        </p:tav>
                                        <p:tav tm="100000">
                                          <p:val>
                                            <p:strVal val="#ppt_h"/>
                                          </p:val>
                                        </p:tav>
                                      </p:tavLst>
                                    </p:anim>
                                    <p:animEffect transition="in" filter="fade">
                                      <p:cBhvr>
                                        <p:cTn id="69" dur="500"/>
                                        <p:tgtEl>
                                          <p:spTgt spid="3"/>
                                        </p:tgtEl>
                                      </p:cBhvr>
                                    </p:animEffect>
                                  </p:childTnLst>
                                </p:cTn>
                              </p:par>
                              <p:par>
                                <p:cTn id="70" presetID="53" presetClass="entr" presetSubtype="16"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500" fill="hold"/>
                                        <p:tgtEl>
                                          <p:spTgt spid="4"/>
                                        </p:tgtEl>
                                        <p:attrNameLst>
                                          <p:attrName>ppt_w</p:attrName>
                                        </p:attrNameLst>
                                      </p:cBhvr>
                                      <p:tavLst>
                                        <p:tav tm="0">
                                          <p:val>
                                            <p:fltVal val="0"/>
                                          </p:val>
                                        </p:tav>
                                        <p:tav tm="100000">
                                          <p:val>
                                            <p:strVal val="#ppt_w"/>
                                          </p:val>
                                        </p:tav>
                                      </p:tavLst>
                                    </p:anim>
                                    <p:anim calcmode="lin" valueType="num">
                                      <p:cBhvr>
                                        <p:cTn id="73" dur="500" fill="hold"/>
                                        <p:tgtEl>
                                          <p:spTgt spid="4"/>
                                        </p:tgtEl>
                                        <p:attrNameLst>
                                          <p:attrName>ppt_h</p:attrName>
                                        </p:attrNameLst>
                                      </p:cBhvr>
                                      <p:tavLst>
                                        <p:tav tm="0">
                                          <p:val>
                                            <p:fltVal val="0"/>
                                          </p:val>
                                        </p:tav>
                                        <p:tav tm="100000">
                                          <p:val>
                                            <p:strVal val="#ppt_h"/>
                                          </p:val>
                                        </p:tav>
                                      </p:tavLst>
                                    </p:anim>
                                    <p:animEffect transition="in" filter="fade">
                                      <p:cBhvr>
                                        <p:cTn id="74" dur="500"/>
                                        <p:tgtEl>
                                          <p:spTgt spid="4"/>
                                        </p:tgtEl>
                                      </p:cBhvr>
                                    </p:animEffect>
                                  </p:childTnLst>
                                </p:cTn>
                              </p:par>
                              <p:par>
                                <p:cTn id="75" presetID="53" presetClass="entr" presetSubtype="16" fill="hold" nodeType="with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p:cTn id="77" dur="500" fill="hold"/>
                                        <p:tgtEl>
                                          <p:spTgt spid="6"/>
                                        </p:tgtEl>
                                        <p:attrNameLst>
                                          <p:attrName>ppt_w</p:attrName>
                                        </p:attrNameLst>
                                      </p:cBhvr>
                                      <p:tavLst>
                                        <p:tav tm="0">
                                          <p:val>
                                            <p:fltVal val="0"/>
                                          </p:val>
                                        </p:tav>
                                        <p:tav tm="100000">
                                          <p:val>
                                            <p:strVal val="#ppt_w"/>
                                          </p:val>
                                        </p:tav>
                                      </p:tavLst>
                                    </p:anim>
                                    <p:anim calcmode="lin" valueType="num">
                                      <p:cBhvr>
                                        <p:cTn id="78" dur="500" fill="hold"/>
                                        <p:tgtEl>
                                          <p:spTgt spid="6"/>
                                        </p:tgtEl>
                                        <p:attrNameLst>
                                          <p:attrName>ppt_h</p:attrName>
                                        </p:attrNameLst>
                                      </p:cBhvr>
                                      <p:tavLst>
                                        <p:tav tm="0">
                                          <p:val>
                                            <p:fltVal val="0"/>
                                          </p:val>
                                        </p:tav>
                                        <p:tav tm="100000">
                                          <p:val>
                                            <p:strVal val="#ppt_h"/>
                                          </p:val>
                                        </p:tav>
                                      </p:tavLst>
                                    </p:anim>
                                    <p:animEffect transition="in" filter="fade">
                                      <p:cBhvr>
                                        <p:cTn id="7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7" grpId="0"/>
      <p:bldP spid="8" grpId="0"/>
      <p:bldP spid="26" grpId="0"/>
      <p:bldP spid="28" grpId="0"/>
      <p:bldP spid="29" grpId="0"/>
      <p:bldP spid="35"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1074217" y="342105"/>
            <a:ext cx="1704731" cy="549275"/>
          </a:xfrm>
          <a:solidFill>
            <a:srgbClr val="1F4E79"/>
          </a:solidFill>
          <a:ln>
            <a:solidFill>
              <a:srgbClr val="1F4E79"/>
            </a:solidFill>
          </a:ln>
          <a:effectLst>
            <a:outerShdw blurRad="50800" dist="38100" dir="5400000" algn="t" rotWithShape="0">
              <a:prstClr val="black">
                <a:alpha val="40000"/>
              </a:prstClr>
            </a:outerShdw>
          </a:effectLst>
        </p:spPr>
        <p:txBody>
          <a:bodyPr>
            <a:normAutofit fontScale="90000"/>
          </a:bodyPr>
          <a:lstStyle/>
          <a:p>
            <a:pPr algn="ctr"/>
            <a:r>
              <a:rPr lang="en-US" sz="3200" dirty="0">
                <a:solidFill>
                  <a:schemeClr val="bg1"/>
                </a:solidFill>
                <a:latin typeface="Helvetica" panose="020B0604020202020204" pitchFamily="34" charset="0"/>
                <a:cs typeface="Helvetica" panose="020B0604020202020204" pitchFamily="34" charset="0"/>
              </a:rPr>
              <a:t>Features</a:t>
            </a:r>
          </a:p>
        </p:txBody>
      </p:sp>
      <p:sp>
        <p:nvSpPr>
          <p:cNvPr id="14" name="TextBox 13"/>
          <p:cNvSpPr txBox="1"/>
          <p:nvPr/>
        </p:nvSpPr>
        <p:spPr>
          <a:xfrm>
            <a:off x="660400" y="2349283"/>
            <a:ext cx="7094415" cy="4001095"/>
          </a:xfrm>
          <a:prstGeom prst="rect">
            <a:avLst/>
          </a:prstGeom>
          <a:noFill/>
        </p:spPr>
        <p:txBody>
          <a:bodyPr wrap="square" rtlCol="0">
            <a:spAutoFit/>
          </a:bodyPr>
          <a:lstStyle/>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User can enter their credentials in Login Interface to enter to the system</a:t>
            </a:r>
          </a:p>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New user can registered in to the system using Registration Interface</a:t>
            </a:r>
          </a:p>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Dashboard Interface</a:t>
            </a:r>
          </a:p>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User can View their profile </a:t>
            </a:r>
          </a:p>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User can engage with Recognizing colors activity</a:t>
            </a:r>
          </a:p>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User can engage with Recall items activity</a:t>
            </a:r>
          </a:p>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User can use AI chatbot get help</a:t>
            </a:r>
          </a:p>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To-do list Interface</a:t>
            </a:r>
          </a:p>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Reminder Interface</a:t>
            </a:r>
          </a:p>
          <a:p>
            <a:pPr marL="285750" indent="-285750">
              <a:spcAft>
                <a:spcPts val="1200"/>
              </a:spcAft>
              <a:buFont typeface="Wingdings" panose="05000000000000000000" pitchFamily="2" charset="2"/>
              <a:buChar char="§"/>
            </a:pPr>
            <a:r>
              <a:rPr lang="en-US" sz="1400" dirty="0">
                <a:solidFill>
                  <a:schemeClr val="tx1">
                    <a:lumMod val="65000"/>
                    <a:lumOff val="35000"/>
                  </a:schemeClr>
                </a:solidFill>
                <a:latin typeface="Helvetica Neue"/>
              </a:rPr>
              <a:t>Music Player</a:t>
            </a:r>
          </a:p>
          <a:p>
            <a:pPr marL="285750" indent="-285750">
              <a:spcAft>
                <a:spcPts val="1200"/>
              </a:spcAft>
              <a:buFont typeface="Wingdings" panose="05000000000000000000" pitchFamily="2" charset="2"/>
              <a:buChar char="§"/>
            </a:pPr>
            <a:endParaRPr lang="en-US" sz="1400" dirty="0">
              <a:solidFill>
                <a:schemeClr val="tx1">
                  <a:lumMod val="65000"/>
                  <a:lumOff val="35000"/>
                </a:schemeClr>
              </a:solidFill>
              <a:latin typeface="Helvetica Neue"/>
            </a:endParaRPr>
          </a:p>
        </p:txBody>
      </p:sp>
      <p:sp>
        <p:nvSpPr>
          <p:cNvPr id="15" name="TextBox 14"/>
          <p:cNvSpPr txBox="1"/>
          <p:nvPr/>
        </p:nvSpPr>
        <p:spPr>
          <a:xfrm>
            <a:off x="660400" y="1297166"/>
            <a:ext cx="5304171" cy="584775"/>
          </a:xfrm>
          <a:prstGeom prst="rect">
            <a:avLst/>
          </a:prstGeom>
          <a:noFill/>
        </p:spPr>
        <p:txBody>
          <a:bodyPr wrap="square" rtlCol="0">
            <a:spAutoFit/>
          </a:bodyPr>
          <a:lstStyle/>
          <a:p>
            <a:pPr algn="ctr">
              <a:spcAft>
                <a:spcPts val="1200"/>
              </a:spcAft>
            </a:pPr>
            <a:r>
              <a:rPr lang="en-US" sz="3200" dirty="0">
                <a:solidFill>
                  <a:schemeClr val="tx1">
                    <a:lumMod val="65000"/>
                    <a:lumOff val="35000"/>
                  </a:schemeClr>
                </a:solidFill>
                <a:latin typeface="Helvetica" panose="020B0604020202020204" pitchFamily="34" charset="0"/>
                <a:cs typeface="Helvetica" panose="020B0604020202020204" pitchFamily="34" charset="0"/>
              </a:rPr>
              <a:t>Dementia Care Mobile App</a:t>
            </a:r>
          </a:p>
        </p:txBody>
      </p:sp>
      <p:sp>
        <p:nvSpPr>
          <p:cNvPr id="2" name="Slide Number Placeholder 1"/>
          <p:cNvSpPr>
            <a:spLocks noGrp="1"/>
          </p:cNvSpPr>
          <p:nvPr>
            <p:ph type="sldNum" sz="quarter" idx="12"/>
          </p:nvPr>
        </p:nvSpPr>
        <p:spPr/>
        <p:txBody>
          <a:bodyPr/>
          <a:lstStyle/>
          <a:p>
            <a:fld id="{03F72C40-69B1-4004-9DDC-1C15ADD2C50E}" type="slidenum">
              <a:rPr lang="en-GB" smtClean="0"/>
              <a:t>6</a:t>
            </a:fld>
            <a:endParaRPr lang="en-GB"/>
          </a:p>
        </p:txBody>
      </p:sp>
      <p:pic>
        <p:nvPicPr>
          <p:cNvPr id="7" name="Final Demo">
            <a:hlinkClick r:id="" action="ppaction://media"/>
            <a:extLst>
              <a:ext uri="{FF2B5EF4-FFF2-40B4-BE49-F238E27FC236}">
                <a16:creationId xmlns:a16="http://schemas.microsoft.com/office/drawing/2014/main" id="{6474FE1B-F8D5-45AB-98E4-10EF811B7D09}"/>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5"/>
          <a:stretch>
            <a:fillRect/>
          </a:stretch>
        </p:blipFill>
        <p:spPr>
          <a:xfrm>
            <a:off x="8610600" y="258215"/>
            <a:ext cx="2743197" cy="5828763"/>
          </a:xfrm>
        </p:spPr>
      </p:pic>
    </p:spTree>
    <p:custDataLst>
      <p:tags r:id="rId1"/>
    </p:custDataLst>
    <p:extLst>
      <p:ext uri="{BB962C8B-B14F-4D97-AF65-F5344CB8AC3E}">
        <p14:creationId xmlns:p14="http://schemas.microsoft.com/office/powerpoint/2010/main" val="3707737652"/>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2356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7"/>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childTnLst>
        </p:cTn>
      </p:par>
    </p:tnLst>
    <p:bldLst>
      <p:bldP spid="13" grpId="0" animBg="1"/>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94508" y="1299346"/>
            <a:ext cx="3661380" cy="461665"/>
          </a:xfrm>
          <a:prstGeom prst="rect">
            <a:avLst/>
          </a:prstGeom>
          <a:solidFill>
            <a:schemeClr val="accent5">
              <a:lumMod val="75000"/>
            </a:schemeClr>
          </a:solidFill>
          <a:effectLst>
            <a:outerShdw blurRad="50800" dist="38100" dir="5400000" algn="t" rotWithShape="0">
              <a:prstClr val="black">
                <a:alpha val="40000"/>
              </a:prstClr>
            </a:outerShdw>
          </a:effectLst>
        </p:spPr>
        <p:txBody>
          <a:bodyPr wrap="square" rtlCol="0">
            <a:spAutoFit/>
          </a:bodyPr>
          <a:lstStyle/>
          <a:p>
            <a:pPr algn="ctr">
              <a:spcAft>
                <a:spcPts val="1200"/>
              </a:spcAft>
            </a:pPr>
            <a:r>
              <a:rPr lang="en-US" sz="2400" dirty="0">
                <a:solidFill>
                  <a:schemeClr val="bg1"/>
                </a:solidFill>
                <a:latin typeface="Helvetica" panose="020B0604020202020204" pitchFamily="34" charset="0"/>
                <a:cs typeface="Helvetica" panose="020B0604020202020204" pitchFamily="34" charset="0"/>
              </a:rPr>
              <a:t>Outcome of the Research</a:t>
            </a:r>
            <a:endParaRPr lang="en-US" sz="2800" dirty="0">
              <a:solidFill>
                <a:schemeClr val="bg1"/>
              </a:solidFill>
              <a:latin typeface="Helvetica" panose="020B0604020202020204" pitchFamily="34" charset="0"/>
              <a:cs typeface="Helvetica" panose="020B0604020202020204" pitchFamily="34" charset="0"/>
            </a:endParaRPr>
          </a:p>
        </p:txBody>
      </p:sp>
      <p:sp>
        <p:nvSpPr>
          <p:cNvPr id="9" name="Rectangle 8"/>
          <p:cNvSpPr/>
          <p:nvPr/>
        </p:nvSpPr>
        <p:spPr>
          <a:xfrm>
            <a:off x="994507" y="2083175"/>
            <a:ext cx="5585587" cy="646331"/>
          </a:xfrm>
          <a:prstGeom prst="rect">
            <a:avLst/>
          </a:prstGeom>
          <a:solidFill>
            <a:schemeClr val="bg1">
              <a:lumMod val="95000"/>
            </a:schemeClr>
          </a:solidFill>
        </p:spPr>
        <p:txBody>
          <a:bodyPr wrap="square">
            <a:spAutoFit/>
          </a:bodyPr>
          <a:lstStyle/>
          <a:p>
            <a:pPr lvl="0"/>
            <a:r>
              <a:rPr lang="en-GB" dirty="0"/>
              <a:t>To Develop a mobile application to improve mental health and quality of life a person with Dementia.</a:t>
            </a:r>
          </a:p>
        </p:txBody>
      </p:sp>
      <p:sp>
        <p:nvSpPr>
          <p:cNvPr id="18" name="Title 1"/>
          <p:cNvSpPr txBox="1">
            <a:spLocks/>
          </p:cNvSpPr>
          <p:nvPr/>
        </p:nvSpPr>
        <p:spPr>
          <a:xfrm>
            <a:off x="994507" y="341515"/>
            <a:ext cx="1838340" cy="459691"/>
          </a:xfrm>
          <a:prstGeom prst="rect">
            <a:avLst/>
          </a:prstGeom>
          <a:solidFill>
            <a:srgbClr val="1F4E79"/>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Helvetica" panose="020B0604020202020204" pitchFamily="34" charset="0"/>
                <a:cs typeface="Helvetica" panose="020B0604020202020204" pitchFamily="34" charset="0"/>
              </a:rPr>
              <a:t>Solution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865" y="1664207"/>
            <a:ext cx="4763203" cy="3175469"/>
          </a:xfrm>
          <a:prstGeom prst="rect">
            <a:avLst/>
          </a:prstGeom>
        </p:spPr>
      </p:pic>
      <p:sp>
        <p:nvSpPr>
          <p:cNvPr id="12" name="Content Placeholder 11">
            <a:extLst>
              <a:ext uri="{FF2B5EF4-FFF2-40B4-BE49-F238E27FC236}">
                <a16:creationId xmlns:a16="http://schemas.microsoft.com/office/drawing/2014/main" id="{017EE8DA-C33E-45F3-9B85-E067F13C14B2}"/>
              </a:ext>
            </a:extLst>
          </p:cNvPr>
          <p:cNvSpPr>
            <a:spLocks noGrp="1"/>
          </p:cNvSpPr>
          <p:nvPr>
            <p:ph sz="half" idx="1"/>
          </p:nvPr>
        </p:nvSpPr>
        <p:spPr>
          <a:xfrm>
            <a:off x="492368" y="3042980"/>
            <a:ext cx="6151703" cy="4351338"/>
          </a:xfrm>
        </p:spPr>
        <p:txBody>
          <a:bodyPr>
            <a:normAutofit/>
          </a:bodyPr>
          <a:lstStyle/>
          <a:p>
            <a:r>
              <a:rPr lang="en-GB" sz="1800" dirty="0"/>
              <a:t>To Identify the patient’s attributes properly relating to Dementia which is suitable to the patient.</a:t>
            </a:r>
          </a:p>
          <a:p>
            <a:r>
              <a:rPr lang="en-US" sz="1800" dirty="0"/>
              <a:t>Artificial intelligent chatbot function which is help user to manage their tasks and daily activities easily.</a:t>
            </a:r>
          </a:p>
          <a:p>
            <a:r>
              <a:rPr lang="en-US" sz="1800" dirty="0"/>
              <a:t>Memory recovery activities</a:t>
            </a:r>
          </a:p>
          <a:p>
            <a:r>
              <a:rPr lang="en-US" sz="1800" dirty="0"/>
              <a:t>Inbuild music player with songs list</a:t>
            </a:r>
          </a:p>
          <a:p>
            <a:endParaRPr lang="en-US" sz="1800" dirty="0"/>
          </a:p>
          <a:p>
            <a:endParaRPr lang="en-US" sz="1800" dirty="0"/>
          </a:p>
          <a:p>
            <a:endParaRPr lang="en-GB" sz="1800" dirty="0"/>
          </a:p>
          <a:p>
            <a:endParaRPr lang="en-GB" sz="2000" dirty="0"/>
          </a:p>
        </p:txBody>
      </p:sp>
      <p:sp>
        <p:nvSpPr>
          <p:cNvPr id="2" name="Slide Number Placeholder 1"/>
          <p:cNvSpPr>
            <a:spLocks noGrp="1"/>
          </p:cNvSpPr>
          <p:nvPr>
            <p:ph type="sldNum" sz="quarter" idx="12"/>
          </p:nvPr>
        </p:nvSpPr>
        <p:spPr/>
        <p:txBody>
          <a:bodyPr/>
          <a:lstStyle/>
          <a:p>
            <a:fld id="{03F72C40-69B1-4004-9DDC-1C15ADD2C50E}" type="slidenum">
              <a:rPr lang="en-GB" smtClean="0"/>
              <a:t>7</a:t>
            </a:fld>
            <a:endParaRPr lang="en-GB"/>
          </a:p>
        </p:txBody>
      </p:sp>
      <p:pic>
        <p:nvPicPr>
          <p:cNvPr id="6" name="Picture 5">
            <a:extLst>
              <a:ext uri="{FF2B5EF4-FFF2-40B4-BE49-F238E27FC236}">
                <a16:creationId xmlns:a16="http://schemas.microsoft.com/office/drawing/2014/main" id="{F84C790C-CB0C-4AEF-B474-EF7E0ED572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310" y="3104551"/>
            <a:ext cx="294780" cy="294780"/>
          </a:xfrm>
          <a:prstGeom prst="rect">
            <a:avLst/>
          </a:prstGeom>
        </p:spPr>
      </p:pic>
      <p:pic>
        <p:nvPicPr>
          <p:cNvPr id="11" name="Picture 10">
            <a:extLst>
              <a:ext uri="{FF2B5EF4-FFF2-40B4-BE49-F238E27FC236}">
                <a16:creationId xmlns:a16="http://schemas.microsoft.com/office/drawing/2014/main" id="{D41A8104-3FD4-41B0-B94A-1522252BFF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9801" y="3712805"/>
            <a:ext cx="294780" cy="294780"/>
          </a:xfrm>
          <a:prstGeom prst="rect">
            <a:avLst/>
          </a:prstGeom>
        </p:spPr>
      </p:pic>
      <p:pic>
        <p:nvPicPr>
          <p:cNvPr id="13" name="Picture 12">
            <a:extLst>
              <a:ext uri="{FF2B5EF4-FFF2-40B4-BE49-F238E27FC236}">
                <a16:creationId xmlns:a16="http://schemas.microsoft.com/office/drawing/2014/main" id="{15209B87-C006-4017-978E-F04004C71E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9291" y="4275482"/>
            <a:ext cx="294780" cy="294780"/>
          </a:xfrm>
          <a:prstGeom prst="rect">
            <a:avLst/>
          </a:prstGeom>
        </p:spPr>
      </p:pic>
      <p:pic>
        <p:nvPicPr>
          <p:cNvPr id="14" name="Picture 13">
            <a:extLst>
              <a:ext uri="{FF2B5EF4-FFF2-40B4-BE49-F238E27FC236}">
                <a16:creationId xmlns:a16="http://schemas.microsoft.com/office/drawing/2014/main" id="{822ED7CA-4B8D-41D1-AC1E-E2C33263FD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5685" y="4736346"/>
            <a:ext cx="294780" cy="294780"/>
          </a:xfrm>
          <a:prstGeom prst="rect">
            <a:avLst/>
          </a:prstGeom>
        </p:spPr>
      </p:pic>
    </p:spTree>
    <p:custDataLst>
      <p:tags r:id="rId1"/>
    </p:custDataLst>
    <p:extLst>
      <p:ext uri="{BB962C8B-B14F-4D97-AF65-F5344CB8AC3E}">
        <p14:creationId xmlns:p14="http://schemas.microsoft.com/office/powerpoint/2010/main" val="486843428"/>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8" name="Title 1"/>
          <p:cNvSpPr txBox="1">
            <a:spLocks/>
          </p:cNvSpPr>
          <p:nvPr/>
        </p:nvSpPr>
        <p:spPr>
          <a:xfrm>
            <a:off x="994506" y="341515"/>
            <a:ext cx="2151361" cy="459691"/>
          </a:xfrm>
          <a:prstGeom prst="rect">
            <a:avLst/>
          </a:prstGeom>
          <a:solidFill>
            <a:srgbClr val="1F4E79"/>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Helvetica" panose="020B0604020202020204" pitchFamily="34" charset="0"/>
                <a:cs typeface="Helvetica" panose="020B0604020202020204" pitchFamily="34" charset="0"/>
              </a:rPr>
              <a:t>Evaluation</a:t>
            </a:r>
          </a:p>
        </p:txBody>
      </p:sp>
      <p:sp>
        <p:nvSpPr>
          <p:cNvPr id="2" name="Slide Number Placeholder 1"/>
          <p:cNvSpPr>
            <a:spLocks noGrp="1"/>
          </p:cNvSpPr>
          <p:nvPr>
            <p:ph type="sldNum" sz="quarter" idx="12"/>
          </p:nvPr>
        </p:nvSpPr>
        <p:spPr/>
        <p:txBody>
          <a:bodyPr/>
          <a:lstStyle/>
          <a:p>
            <a:fld id="{03F72C40-69B1-4004-9DDC-1C15ADD2C50E}" type="slidenum">
              <a:rPr lang="en-GB" smtClean="0"/>
              <a:t>8</a:t>
            </a:fld>
            <a:endParaRPr lang="en-GB"/>
          </a:p>
        </p:txBody>
      </p:sp>
      <p:sp>
        <p:nvSpPr>
          <p:cNvPr id="10" name="Content Placeholder 9">
            <a:extLst>
              <a:ext uri="{FF2B5EF4-FFF2-40B4-BE49-F238E27FC236}">
                <a16:creationId xmlns:a16="http://schemas.microsoft.com/office/drawing/2014/main" id="{C24A5BF2-ED96-4579-BF8D-D6E6684B3A27}"/>
              </a:ext>
            </a:extLst>
          </p:cNvPr>
          <p:cNvSpPr>
            <a:spLocks noGrp="1"/>
          </p:cNvSpPr>
          <p:nvPr>
            <p:ph sz="half" idx="1"/>
          </p:nvPr>
        </p:nvSpPr>
        <p:spPr/>
        <p:txBody>
          <a:bodyPr>
            <a:normAutofit/>
          </a:bodyPr>
          <a:lstStyle/>
          <a:p>
            <a:r>
              <a:rPr lang="en-US" sz="2000" dirty="0"/>
              <a:t>The researcher discovered that the chatbot has a better success rate of accuracy, with in the range of 80-90 percent of accuracy showed 60% success rate out of general responses.</a:t>
            </a:r>
          </a:p>
          <a:p>
            <a:r>
              <a:rPr lang="en-US" sz="2000" dirty="0"/>
              <a:t>This importance demonstrates that, in order to achieve a higher accuracy score, the chatbot must also be accurate.</a:t>
            </a:r>
            <a:endParaRPr lang="en-GB" sz="2000" dirty="0"/>
          </a:p>
        </p:txBody>
      </p:sp>
      <p:grpSp>
        <p:nvGrpSpPr>
          <p:cNvPr id="16" name="Group 15">
            <a:extLst>
              <a:ext uri="{FF2B5EF4-FFF2-40B4-BE49-F238E27FC236}">
                <a16:creationId xmlns:a16="http://schemas.microsoft.com/office/drawing/2014/main" id="{605E2B92-2BB5-45BE-A999-0ED1119D6016}"/>
              </a:ext>
            </a:extLst>
          </p:cNvPr>
          <p:cNvGrpSpPr/>
          <p:nvPr/>
        </p:nvGrpSpPr>
        <p:grpSpPr>
          <a:xfrm>
            <a:off x="7107712" y="613092"/>
            <a:ext cx="4754880" cy="2425065"/>
            <a:chOff x="0" y="0"/>
            <a:chExt cx="4476115" cy="2163445"/>
          </a:xfrm>
        </p:grpSpPr>
        <p:pic>
          <p:nvPicPr>
            <p:cNvPr id="17" name="Picture 16">
              <a:extLst>
                <a:ext uri="{FF2B5EF4-FFF2-40B4-BE49-F238E27FC236}">
                  <a16:creationId xmlns:a16="http://schemas.microsoft.com/office/drawing/2014/main" id="{C0E3C84C-09BC-4801-8AD8-84A3F0B63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476115" cy="1844040"/>
            </a:xfrm>
            <a:prstGeom prst="rect">
              <a:avLst/>
            </a:prstGeom>
          </p:spPr>
        </p:pic>
        <p:sp>
          <p:nvSpPr>
            <p:cNvPr id="19" name="Text Box 122">
              <a:extLst>
                <a:ext uri="{FF2B5EF4-FFF2-40B4-BE49-F238E27FC236}">
                  <a16:creationId xmlns:a16="http://schemas.microsoft.com/office/drawing/2014/main" id="{887EEFC8-934A-4647-8F33-F0D2274FCF1C}"/>
                </a:ext>
              </a:extLst>
            </p:cNvPr>
            <p:cNvSpPr txBox="1"/>
            <p:nvPr/>
          </p:nvSpPr>
          <p:spPr>
            <a:xfrm>
              <a:off x="0" y="1905000"/>
              <a:ext cx="4476115" cy="25844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just">
                <a:spcBef>
                  <a:spcPts val="0"/>
                </a:spcBef>
                <a:spcAft>
                  <a:spcPts val="1000"/>
                </a:spcAft>
              </a:pPr>
              <a:r>
                <a:rPr lang="en-GB" sz="9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Pie chart of user evaluation question four</a:t>
              </a:r>
            </a:p>
          </p:txBody>
        </p:sp>
      </p:grpSp>
    </p:spTree>
    <p:custDataLst>
      <p:tags r:id="rId1"/>
    </p:custDataLst>
    <p:extLst>
      <p:ext uri="{BB962C8B-B14F-4D97-AF65-F5344CB8AC3E}">
        <p14:creationId xmlns:p14="http://schemas.microsoft.com/office/powerpoint/2010/main" val="2460979616"/>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492369" y="492369"/>
            <a:ext cx="0" cy="975946"/>
          </a:xfrm>
          <a:prstGeom prst="line">
            <a:avLst/>
          </a:prstGeom>
          <a:effectLst>
            <a:reflection blurRad="6350" stA="50000" endA="300" endPos="55500" dist="508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1064846" y="387349"/>
            <a:ext cx="4729286" cy="549275"/>
          </a:xfrm>
          <a:solidFill>
            <a:srgbClr val="1F4E79"/>
          </a:solidFill>
          <a:ln>
            <a:solidFill>
              <a:srgbClr val="1F4E79"/>
            </a:solidFill>
          </a:ln>
          <a:effectLst>
            <a:outerShdw blurRad="50800" dist="38100" dir="5400000" algn="t" rotWithShape="0">
              <a:prstClr val="black">
                <a:alpha val="40000"/>
              </a:prstClr>
            </a:outerShdw>
          </a:effectLst>
        </p:spPr>
        <p:txBody>
          <a:bodyPr>
            <a:normAutofit/>
          </a:bodyPr>
          <a:lstStyle/>
          <a:p>
            <a:pPr algn="ctr"/>
            <a:r>
              <a:rPr lang="en-US" sz="3200" dirty="0">
                <a:solidFill>
                  <a:schemeClr val="bg1"/>
                </a:solidFill>
                <a:latin typeface="Helvetica "/>
              </a:rPr>
              <a:t>Tools Used</a:t>
            </a:r>
          </a:p>
        </p:txBody>
      </p:sp>
      <p:sp>
        <p:nvSpPr>
          <p:cNvPr id="3" name="Rectangle 2">
            <a:extLst>
              <a:ext uri="{FF2B5EF4-FFF2-40B4-BE49-F238E27FC236}">
                <a16:creationId xmlns:a16="http://schemas.microsoft.com/office/drawing/2014/main" id="{C23F5F60-D5B4-406B-8B29-804011F55779}"/>
              </a:ext>
            </a:extLst>
          </p:cNvPr>
          <p:cNvSpPr/>
          <p:nvPr/>
        </p:nvSpPr>
        <p:spPr>
          <a:xfrm>
            <a:off x="1064846" y="1238068"/>
            <a:ext cx="6096000" cy="5355312"/>
          </a:xfrm>
          <a:prstGeom prst="rect">
            <a:avLst/>
          </a:prstGeom>
        </p:spPr>
        <p:txBody>
          <a:bodyPr>
            <a:spAutoFit/>
          </a:bodyPr>
          <a:lstStyle/>
          <a:p>
            <a:r>
              <a:rPr lang="en-US" b="1" dirty="0"/>
              <a:t>Tools</a:t>
            </a:r>
          </a:p>
          <a:p>
            <a:pPr marL="552450" lvl="1" indent="-285750">
              <a:buFont typeface="Arial" panose="020B0604020202020204" pitchFamily="34" charset="0"/>
              <a:buChar char="•"/>
            </a:pPr>
            <a:r>
              <a:rPr lang="en-US" dirty="0"/>
              <a:t>Microsoft word</a:t>
            </a:r>
          </a:p>
          <a:p>
            <a:pPr marL="552450" lvl="1" indent="-285750">
              <a:buFont typeface="Arial" panose="020B0604020202020204" pitchFamily="34" charset="0"/>
              <a:buChar char="•"/>
            </a:pPr>
            <a:r>
              <a:rPr lang="en-US" dirty="0"/>
              <a:t>Android studio IDE</a:t>
            </a:r>
          </a:p>
          <a:p>
            <a:pPr marL="552450" lvl="1" indent="-285750">
              <a:buFont typeface="Arial" panose="020B0604020202020204" pitchFamily="34" charset="0"/>
              <a:buChar char="•"/>
            </a:pPr>
            <a:r>
              <a:rPr lang="en-US" dirty="0"/>
              <a:t>Java programming language </a:t>
            </a:r>
          </a:p>
          <a:p>
            <a:pPr marL="552450" lvl="1" indent="-285750">
              <a:buFont typeface="Arial" panose="020B0604020202020204" pitchFamily="34" charset="0"/>
              <a:buChar char="•"/>
            </a:pPr>
            <a:r>
              <a:rPr lang="en-US" dirty="0"/>
              <a:t>PyCharm </a:t>
            </a:r>
          </a:p>
          <a:p>
            <a:pPr marL="552450" lvl="1" indent="-285750">
              <a:buFont typeface="Arial" panose="020B0604020202020204" pitchFamily="34" charset="0"/>
              <a:buChar char="•"/>
            </a:pPr>
            <a:r>
              <a:rPr lang="en-US" dirty="0"/>
              <a:t>Python programming language</a:t>
            </a:r>
          </a:p>
          <a:p>
            <a:pPr marL="552450" lvl="1" indent="-285750">
              <a:buFont typeface="Arial" panose="020B0604020202020204" pitchFamily="34" charset="0"/>
              <a:buChar char="•"/>
            </a:pPr>
            <a:r>
              <a:rPr lang="en-US" dirty="0"/>
              <a:t>Draw.io</a:t>
            </a:r>
          </a:p>
          <a:p>
            <a:pPr lvl="1"/>
            <a:endParaRPr lang="en-US" dirty="0"/>
          </a:p>
          <a:p>
            <a:r>
              <a:rPr lang="en-US" b="1" dirty="0"/>
              <a:t>Libraries</a:t>
            </a:r>
          </a:p>
          <a:p>
            <a:pPr marL="552450" lvl="1" indent="-285750">
              <a:buFont typeface="Arial" panose="020B0604020202020204" pitchFamily="34" charset="0"/>
              <a:buChar char="•"/>
            </a:pPr>
            <a:r>
              <a:rPr lang="en-US" dirty="0"/>
              <a:t>NLTK (Natural Language toolkit)</a:t>
            </a:r>
          </a:p>
          <a:p>
            <a:pPr marL="552450" lvl="1" indent="-285750">
              <a:buFont typeface="Arial" panose="020B0604020202020204" pitchFamily="34" charset="0"/>
              <a:buChar char="•"/>
            </a:pPr>
            <a:r>
              <a:rPr lang="en-US" dirty="0"/>
              <a:t>Flask (API)</a:t>
            </a:r>
          </a:p>
          <a:p>
            <a:pPr marL="552450" lvl="1" indent="-285750">
              <a:buFont typeface="Arial" panose="020B0604020202020204" pitchFamily="34" charset="0"/>
              <a:buChar char="•"/>
            </a:pPr>
            <a:r>
              <a:rPr lang="en-US" dirty="0"/>
              <a:t>TensorFlow (free and open-source software library for machine learning)</a:t>
            </a:r>
          </a:p>
          <a:p>
            <a:pPr marL="552450" lvl="1" indent="-285750">
              <a:buFont typeface="Arial" panose="020B0604020202020204" pitchFamily="34" charset="0"/>
              <a:buChar char="•"/>
            </a:pPr>
            <a:r>
              <a:rPr lang="en-US" dirty="0"/>
              <a:t>Keras Model (Deep learning API)</a:t>
            </a:r>
          </a:p>
          <a:p>
            <a:pPr marL="552450" lvl="1" indent="-285750">
              <a:buFont typeface="Arial" panose="020B0604020202020204" pitchFamily="34" charset="0"/>
              <a:buChar char="•"/>
            </a:pPr>
            <a:endParaRPr lang="en-US" dirty="0"/>
          </a:p>
          <a:p>
            <a:r>
              <a:rPr lang="en-US" b="1" dirty="0"/>
              <a:t>Web Services</a:t>
            </a:r>
            <a:endParaRPr lang="en-US" dirty="0"/>
          </a:p>
          <a:p>
            <a:pPr marL="552450" lvl="1" indent="-285750">
              <a:buFont typeface="Arial" panose="020B0604020202020204" pitchFamily="34" charset="0"/>
              <a:buChar char="•"/>
            </a:pPr>
            <a:r>
              <a:rPr lang="en-US" dirty="0"/>
              <a:t>Cloud firebase database </a:t>
            </a:r>
          </a:p>
          <a:p>
            <a:pPr marL="552450" lvl="1" indent="-285750">
              <a:buFont typeface="Arial" panose="020B0604020202020204" pitchFamily="34" charset="0"/>
              <a:buChar char="•"/>
            </a:pPr>
            <a:r>
              <a:rPr lang="en-US" dirty="0"/>
              <a:t>Firebase authentication</a:t>
            </a:r>
          </a:p>
          <a:p>
            <a:pPr marL="552450" lvl="1" indent="-285750">
              <a:buFont typeface="Arial" panose="020B0604020202020204" pitchFamily="34" charset="0"/>
              <a:buChar char="•"/>
            </a:pPr>
            <a:r>
              <a:rPr lang="en-US" dirty="0"/>
              <a:t>Firebase storage</a:t>
            </a:r>
          </a:p>
        </p:txBody>
      </p:sp>
      <p:pic>
        <p:nvPicPr>
          <p:cNvPr id="5" name="Picture 4">
            <a:extLst>
              <a:ext uri="{FF2B5EF4-FFF2-40B4-BE49-F238E27FC236}">
                <a16:creationId xmlns:a16="http://schemas.microsoft.com/office/drawing/2014/main" id="{02DF553D-DC70-48A8-A674-B840D4865A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2501" y="1468315"/>
            <a:ext cx="3796282" cy="3124198"/>
          </a:xfrm>
          <a:prstGeom prst="rect">
            <a:avLst/>
          </a:prstGeom>
        </p:spPr>
      </p:pic>
    </p:spTree>
    <p:custDataLst>
      <p:tags r:id="rId1"/>
    </p:custDataLst>
    <p:extLst>
      <p:ext uri="{BB962C8B-B14F-4D97-AF65-F5344CB8AC3E}">
        <p14:creationId xmlns:p14="http://schemas.microsoft.com/office/powerpoint/2010/main" val="2694319504"/>
      </p:ext>
    </p:extLst>
  </p:cSld>
  <p:clrMapOvr>
    <a:masterClrMapping/>
  </p:clrMapOvr>
  <p:transition spd="slow" advTm="90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0.3|0.6"/>
</p:tagLst>
</file>

<file path=ppt/tags/tag10.xml><?xml version="1.0" encoding="utf-8"?>
<p:tagLst xmlns:a="http://schemas.openxmlformats.org/drawingml/2006/main" xmlns:r="http://schemas.openxmlformats.org/officeDocument/2006/relationships" xmlns:p="http://schemas.openxmlformats.org/presentationml/2006/main">
  <p:tag name="TIMING" val="|0.3|0.4"/>
</p:tagLst>
</file>

<file path=ppt/tags/tag11.xml><?xml version="1.0" encoding="utf-8"?>
<p:tagLst xmlns:a="http://schemas.openxmlformats.org/drawingml/2006/main" xmlns:r="http://schemas.openxmlformats.org/officeDocument/2006/relationships" xmlns:p="http://schemas.openxmlformats.org/presentationml/2006/main">
  <p:tag name="TIMING" val="|0.6|0.4"/>
</p:tagLst>
</file>

<file path=ppt/tags/tag2.xml><?xml version="1.0" encoding="utf-8"?>
<p:tagLst xmlns:a="http://schemas.openxmlformats.org/drawingml/2006/main" xmlns:r="http://schemas.openxmlformats.org/officeDocument/2006/relationships" xmlns:p="http://schemas.openxmlformats.org/presentationml/2006/main">
  <p:tag name="TIMING" val="|0.7|0.4"/>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3|0.5"/>
</p:tagLst>
</file>

<file path=ppt/tags/tag5.xml><?xml version="1.0" encoding="utf-8"?>
<p:tagLst xmlns:a="http://schemas.openxmlformats.org/drawingml/2006/main" xmlns:r="http://schemas.openxmlformats.org/officeDocument/2006/relationships" xmlns:p="http://schemas.openxmlformats.org/presentationml/2006/main">
  <p:tag name="TIMING" val="|0.5|0.4"/>
</p:tagLst>
</file>

<file path=ppt/tags/tag6.xml><?xml version="1.0" encoding="utf-8"?>
<p:tagLst xmlns:a="http://schemas.openxmlformats.org/drawingml/2006/main" xmlns:r="http://schemas.openxmlformats.org/officeDocument/2006/relationships" xmlns:p="http://schemas.openxmlformats.org/presentationml/2006/main">
  <p:tag name="TIMING" val="|0.3|0.4"/>
</p:tagLst>
</file>

<file path=ppt/tags/tag7.xml><?xml version="1.0" encoding="utf-8"?>
<p:tagLst xmlns:a="http://schemas.openxmlformats.org/drawingml/2006/main" xmlns:r="http://schemas.openxmlformats.org/officeDocument/2006/relationships" xmlns:p="http://schemas.openxmlformats.org/presentationml/2006/main">
  <p:tag name="TIMING" val="|0.6"/>
</p:tagLst>
</file>

<file path=ppt/tags/tag8.xml><?xml version="1.0" encoding="utf-8"?>
<p:tagLst xmlns:a="http://schemas.openxmlformats.org/drawingml/2006/main" xmlns:r="http://schemas.openxmlformats.org/officeDocument/2006/relationships" xmlns:p="http://schemas.openxmlformats.org/presentationml/2006/main">
  <p:tag name="TIMING" val="|0.6"/>
</p:tagLst>
</file>

<file path=ppt/tags/tag9.xml><?xml version="1.0" encoding="utf-8"?>
<p:tagLst xmlns:a="http://schemas.openxmlformats.org/drawingml/2006/main" xmlns:r="http://schemas.openxmlformats.org/officeDocument/2006/relationships" xmlns:p="http://schemas.openxmlformats.org/presentationml/2006/main">
  <p:tag name="TIMING" val="|0.6|0.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4624</TotalTime>
  <Words>1079</Words>
  <Application>Microsoft Office PowerPoint</Application>
  <PresentationFormat>Widescreen</PresentationFormat>
  <Paragraphs>148</Paragraphs>
  <Slides>12</Slides>
  <Notes>0</Notes>
  <HiddenSlides>0</HiddenSlides>
  <MMClips>1</MMClips>
  <ScaleCrop>false</ScaleCrop>
  <HeadingPairs>
    <vt:vector size="8" baseType="variant">
      <vt:variant>
        <vt:lpstr>Fonts Used</vt:lpstr>
      </vt:variant>
      <vt:variant>
        <vt:i4>8</vt:i4>
      </vt:variant>
      <vt:variant>
        <vt:lpstr>Theme</vt:lpstr>
      </vt:variant>
      <vt:variant>
        <vt:i4>4</vt:i4>
      </vt:variant>
      <vt:variant>
        <vt:lpstr>Slide Titles</vt:lpstr>
      </vt:variant>
      <vt:variant>
        <vt:i4>12</vt:i4>
      </vt:variant>
      <vt:variant>
        <vt:lpstr>Custom Shows</vt:lpstr>
      </vt:variant>
      <vt:variant>
        <vt:i4>1</vt:i4>
      </vt:variant>
    </vt:vector>
  </HeadingPairs>
  <TitlesOfParts>
    <vt:vector size="25" baseType="lpstr">
      <vt:lpstr>Arial</vt:lpstr>
      <vt:lpstr>Calibri</vt:lpstr>
      <vt:lpstr>Calibri Light</vt:lpstr>
      <vt:lpstr>Helvetica</vt:lpstr>
      <vt:lpstr>Helvetica </vt:lpstr>
      <vt:lpstr>Helvetica Neue</vt:lpstr>
      <vt:lpstr>Times New Roman</vt:lpstr>
      <vt:lpstr>Wingdings</vt:lpstr>
      <vt:lpstr>Office Theme</vt:lpstr>
      <vt:lpstr>1_Office Theme</vt:lpstr>
      <vt:lpstr>2_Office Theme</vt:lpstr>
      <vt:lpstr>3_Office Theme</vt:lpstr>
      <vt:lpstr>DEMENTIA CARE</vt:lpstr>
      <vt:lpstr>Background</vt:lpstr>
      <vt:lpstr>PowerPoint Presentation</vt:lpstr>
      <vt:lpstr>Literature Review</vt:lpstr>
      <vt:lpstr>Project Methodology</vt:lpstr>
      <vt:lpstr>Features</vt:lpstr>
      <vt:lpstr>PowerPoint Presentation</vt:lpstr>
      <vt:lpstr>PowerPoint Presentation</vt:lpstr>
      <vt:lpstr>Tools Used</vt:lpstr>
      <vt:lpstr>Competitive Advantage</vt:lpstr>
      <vt:lpstr>Discussion &amp; Conclusion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LIKE NO OTHER</dc:title>
  <dc:creator>kasun gaya</dc:creator>
  <cp:lastModifiedBy>Nimesh Mendis</cp:lastModifiedBy>
  <cp:revision>204</cp:revision>
  <dcterms:created xsi:type="dcterms:W3CDTF">2019-09-08T05:05:31Z</dcterms:created>
  <dcterms:modified xsi:type="dcterms:W3CDTF">2021-06-02T05:50:13Z</dcterms:modified>
</cp:coreProperties>
</file>